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70"/>
  </p:notesMasterIdLst>
  <p:sldIdLst>
    <p:sldId id="257" r:id="rId5"/>
    <p:sldId id="258" r:id="rId6"/>
    <p:sldId id="340" r:id="rId7"/>
    <p:sldId id="347" r:id="rId8"/>
    <p:sldId id="395" r:id="rId9"/>
    <p:sldId id="349" r:id="rId10"/>
    <p:sldId id="402" r:id="rId11"/>
    <p:sldId id="403" r:id="rId12"/>
    <p:sldId id="392" r:id="rId13"/>
    <p:sldId id="405" r:id="rId14"/>
    <p:sldId id="430" r:id="rId15"/>
    <p:sldId id="431" r:id="rId16"/>
    <p:sldId id="366" r:id="rId17"/>
    <p:sldId id="447" r:id="rId18"/>
    <p:sldId id="448" r:id="rId19"/>
    <p:sldId id="479" r:id="rId20"/>
    <p:sldId id="408" r:id="rId21"/>
    <p:sldId id="397" r:id="rId22"/>
    <p:sldId id="396" r:id="rId23"/>
    <p:sldId id="357" r:id="rId24"/>
    <p:sldId id="393" r:id="rId25"/>
    <p:sldId id="409" r:id="rId26"/>
    <p:sldId id="359" r:id="rId27"/>
    <p:sldId id="410" r:id="rId28"/>
    <p:sldId id="360" r:id="rId29"/>
    <p:sldId id="398" r:id="rId30"/>
    <p:sldId id="411" r:id="rId31"/>
    <p:sldId id="361" r:id="rId32"/>
    <p:sldId id="412" r:id="rId33"/>
    <p:sldId id="362" r:id="rId34"/>
    <p:sldId id="363" r:id="rId35"/>
    <p:sldId id="364" r:id="rId36"/>
    <p:sldId id="370" r:id="rId37"/>
    <p:sldId id="486" r:id="rId38"/>
    <p:sldId id="390" r:id="rId39"/>
    <p:sldId id="413" r:id="rId40"/>
    <p:sldId id="371" r:id="rId41"/>
    <p:sldId id="414" r:id="rId42"/>
    <p:sldId id="372" r:id="rId43"/>
    <p:sldId id="415" r:id="rId44"/>
    <p:sldId id="373" r:id="rId45"/>
    <p:sldId id="417" r:id="rId46"/>
    <p:sldId id="374" r:id="rId47"/>
    <p:sldId id="418" r:id="rId48"/>
    <p:sldId id="375" r:id="rId49"/>
    <p:sldId id="376" r:id="rId50"/>
    <p:sldId id="419" r:id="rId51"/>
    <p:sldId id="377" r:id="rId52"/>
    <p:sldId id="420" r:id="rId53"/>
    <p:sldId id="378" r:id="rId54"/>
    <p:sldId id="421" r:id="rId55"/>
    <p:sldId id="384" r:id="rId56"/>
    <p:sldId id="379" r:id="rId57"/>
    <p:sldId id="383" r:id="rId58"/>
    <p:sldId id="429" r:id="rId59"/>
    <p:sldId id="428" r:id="rId60"/>
    <p:sldId id="386" r:id="rId61"/>
    <p:sldId id="422" r:id="rId62"/>
    <p:sldId id="449" r:id="rId63"/>
    <p:sldId id="380" r:id="rId64"/>
    <p:sldId id="400" r:id="rId65"/>
    <p:sldId id="426" r:id="rId66"/>
    <p:sldId id="425" r:id="rId67"/>
    <p:sldId id="427" r:id="rId68"/>
    <p:sldId id="391"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E0B66F5-DD78-3219-24BA-3945B4CA0042}" name="Arnett, Heather" initials="AH" userId="S::hrb2@illinois.edu::8c8e4f4a-3382-4076-8b10-0df7474f886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gan, Thomas" initials="HT" lastIdx="1" clrIdx="0">
    <p:extLst>
      <p:ext uri="{19B8F6BF-5375-455C-9EA6-DF929625EA0E}">
        <p15:presenceInfo xmlns:p15="http://schemas.microsoft.com/office/powerpoint/2012/main" userId="Hagan, Thomas" providerId="None"/>
      </p:ext>
    </p:extLst>
  </p:cmAuthor>
  <p:cmAuthor id="2" name="Leanne Montgomery" initials="LM" lastIdx="1" clrIdx="1">
    <p:extLst>
      <p:ext uri="{19B8F6BF-5375-455C-9EA6-DF929625EA0E}">
        <p15:presenceInfo xmlns:p15="http://schemas.microsoft.com/office/powerpoint/2012/main" userId="bfb90d5c776f9f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481"/>
    <p:restoredTop sz="94692"/>
  </p:normalViewPr>
  <p:slideViewPr>
    <p:cSldViewPr snapToGrid="0">
      <p:cViewPr>
        <p:scale>
          <a:sx n="79" d="100"/>
          <a:sy n="79" d="100"/>
        </p:scale>
        <p:origin x="296"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microsoft.com/office/2018/10/relationships/authors" Target="authors.xml"/><Relationship Id="rId7" Type="http://schemas.openxmlformats.org/officeDocument/2006/relationships/slide" Target="slides/slide3.xml"/><Relationship Id="rId71"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931B3-950C-0D4B-9FA6-D1DAE26790DE}" type="datetimeFigureOut">
              <a:rPr lang="en-US" smtClean="0"/>
              <a:t>5/22/23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0F6F0-8966-C242-8911-560E5BF9B960}" type="slidenum">
              <a:rPr lang="en-US" smtClean="0"/>
              <a:t>‹#›</a:t>
            </a:fld>
            <a:endParaRPr lang="en-US"/>
          </a:p>
        </p:txBody>
      </p:sp>
    </p:spTree>
    <p:extLst>
      <p:ext uri="{BB962C8B-B14F-4D97-AF65-F5344CB8AC3E}">
        <p14:creationId xmlns:p14="http://schemas.microsoft.com/office/powerpoint/2010/main" val="436528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0F6F0-8966-C242-8911-560E5BF9B960}" type="slidenum">
              <a:rPr lang="en-US" smtClean="0"/>
              <a:t>1</a:t>
            </a:fld>
            <a:endParaRPr lang="en-US"/>
          </a:p>
        </p:txBody>
      </p:sp>
    </p:spTree>
    <p:extLst>
      <p:ext uri="{BB962C8B-B14F-4D97-AF65-F5344CB8AC3E}">
        <p14:creationId xmlns:p14="http://schemas.microsoft.com/office/powerpoint/2010/main" val="1731831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0F6F0-8966-C242-8911-560E5BF9B960}" type="slidenum">
              <a:rPr lang="en-US" smtClean="0"/>
              <a:t>2</a:t>
            </a:fld>
            <a:endParaRPr lang="en-US"/>
          </a:p>
        </p:txBody>
      </p:sp>
    </p:spTree>
    <p:extLst>
      <p:ext uri="{BB962C8B-B14F-4D97-AF65-F5344CB8AC3E}">
        <p14:creationId xmlns:p14="http://schemas.microsoft.com/office/powerpoint/2010/main" val="733815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0F6F0-8966-C242-8911-560E5BF9B960}" type="slidenum">
              <a:rPr lang="en-US" smtClean="0"/>
              <a:t>3</a:t>
            </a:fld>
            <a:endParaRPr lang="en-US"/>
          </a:p>
        </p:txBody>
      </p:sp>
    </p:spTree>
    <p:extLst>
      <p:ext uri="{BB962C8B-B14F-4D97-AF65-F5344CB8AC3E}">
        <p14:creationId xmlns:p14="http://schemas.microsoft.com/office/powerpoint/2010/main" val="30221264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0F6F0-8966-C242-8911-560E5BF9B960}" type="slidenum">
              <a:rPr lang="en-US" smtClean="0"/>
              <a:t>5</a:t>
            </a:fld>
            <a:endParaRPr lang="en-US"/>
          </a:p>
        </p:txBody>
      </p:sp>
    </p:spTree>
    <p:extLst>
      <p:ext uri="{BB962C8B-B14F-4D97-AF65-F5344CB8AC3E}">
        <p14:creationId xmlns:p14="http://schemas.microsoft.com/office/powerpoint/2010/main" val="35023838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0F6F0-8966-C242-8911-560E5BF9B960}" type="slidenum">
              <a:rPr lang="en-US" smtClean="0"/>
              <a:t>9</a:t>
            </a:fld>
            <a:endParaRPr lang="en-US"/>
          </a:p>
        </p:txBody>
      </p:sp>
    </p:spTree>
    <p:extLst>
      <p:ext uri="{BB962C8B-B14F-4D97-AF65-F5344CB8AC3E}">
        <p14:creationId xmlns:p14="http://schemas.microsoft.com/office/powerpoint/2010/main" val="1814019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0F6F0-8966-C242-8911-560E5BF9B960}" type="slidenum">
              <a:rPr lang="en-US" smtClean="0"/>
              <a:t>15</a:t>
            </a:fld>
            <a:endParaRPr lang="en-US"/>
          </a:p>
        </p:txBody>
      </p:sp>
    </p:spTree>
    <p:extLst>
      <p:ext uri="{BB962C8B-B14F-4D97-AF65-F5344CB8AC3E}">
        <p14:creationId xmlns:p14="http://schemas.microsoft.com/office/powerpoint/2010/main" val="3928170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0F6F0-8966-C242-8911-560E5BF9B960}" type="slidenum">
              <a:rPr lang="en-US" smtClean="0"/>
              <a:t>21</a:t>
            </a:fld>
            <a:endParaRPr lang="en-US"/>
          </a:p>
        </p:txBody>
      </p:sp>
    </p:spTree>
    <p:extLst>
      <p:ext uri="{BB962C8B-B14F-4D97-AF65-F5344CB8AC3E}">
        <p14:creationId xmlns:p14="http://schemas.microsoft.com/office/powerpoint/2010/main" val="3027374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0F6F0-8966-C242-8911-560E5BF9B960}" type="slidenum">
              <a:rPr lang="en-US" smtClean="0"/>
              <a:t>43</a:t>
            </a:fld>
            <a:endParaRPr lang="en-US"/>
          </a:p>
        </p:txBody>
      </p:sp>
    </p:spTree>
    <p:extLst>
      <p:ext uri="{BB962C8B-B14F-4D97-AF65-F5344CB8AC3E}">
        <p14:creationId xmlns:p14="http://schemas.microsoft.com/office/powerpoint/2010/main" val="4199853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00F6F0-8966-C242-8911-560E5BF9B960}" type="slidenum">
              <a:rPr lang="en-US" smtClean="0"/>
              <a:t>62</a:t>
            </a:fld>
            <a:endParaRPr lang="en-US"/>
          </a:p>
        </p:txBody>
      </p:sp>
    </p:spTree>
    <p:extLst>
      <p:ext uri="{BB962C8B-B14F-4D97-AF65-F5344CB8AC3E}">
        <p14:creationId xmlns:p14="http://schemas.microsoft.com/office/powerpoint/2010/main" val="32510391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DF39599-D638-9A4F-A1FA-DC3FBF8E2180}"/>
              </a:ext>
            </a:extLst>
          </p:cNvPr>
          <p:cNvSpPr>
            <a:spLocks noGrp="1"/>
          </p:cNvSpPr>
          <p:nvPr>
            <p:ph type="body" sz="quarter" idx="13" hasCustomPrompt="1"/>
          </p:nvPr>
        </p:nvSpPr>
        <p:spPr>
          <a:xfrm>
            <a:off x="5009943" y="595589"/>
            <a:ext cx="6718300" cy="1033600"/>
          </a:xfrm>
        </p:spPr>
        <p:txBody>
          <a:bodyPr/>
          <a:lstStyle>
            <a:lvl1pPr marL="0" indent="0" algn="ctr">
              <a:buNone/>
              <a:defRPr sz="6000"/>
            </a:lvl1pPr>
          </a:lstStyle>
          <a:p>
            <a:pPr lvl="0"/>
            <a:r>
              <a:rPr lang="en-US"/>
              <a:t>Kit Title (ABRV)</a:t>
            </a:r>
          </a:p>
          <a:p>
            <a:pPr lvl="0"/>
            <a:endParaRPr lang="en-US"/>
          </a:p>
        </p:txBody>
      </p:sp>
      <p:sp>
        <p:nvSpPr>
          <p:cNvPr id="10" name="Text Placeholder 9">
            <a:extLst>
              <a:ext uri="{FF2B5EF4-FFF2-40B4-BE49-F238E27FC236}">
                <a16:creationId xmlns:a16="http://schemas.microsoft.com/office/drawing/2014/main" id="{8C579D1B-AB6D-9149-BFF6-33EE8DD9C55D}"/>
              </a:ext>
            </a:extLst>
          </p:cNvPr>
          <p:cNvSpPr>
            <a:spLocks noGrp="1"/>
          </p:cNvSpPr>
          <p:nvPr>
            <p:ph type="body" sz="quarter" idx="14" hasCustomPrompt="1"/>
          </p:nvPr>
        </p:nvSpPr>
        <p:spPr>
          <a:xfrm>
            <a:off x="5010149" y="1628775"/>
            <a:ext cx="6718093" cy="790575"/>
          </a:xfrm>
        </p:spPr>
        <p:txBody>
          <a:bodyPr>
            <a:normAutofit/>
          </a:bodyPr>
          <a:lstStyle>
            <a:lvl1pPr marL="0" indent="0" algn="ctr">
              <a:buNone/>
              <a:defRPr sz="4000" i="1"/>
            </a:lvl1pPr>
          </a:lstStyle>
          <a:p>
            <a:pPr lvl="0"/>
            <a:r>
              <a:rPr lang="en-US"/>
              <a:t>Build Instructions</a:t>
            </a:r>
          </a:p>
        </p:txBody>
      </p:sp>
      <p:sp>
        <p:nvSpPr>
          <p:cNvPr id="12" name="Picture Placeholder 11">
            <a:extLst>
              <a:ext uri="{FF2B5EF4-FFF2-40B4-BE49-F238E27FC236}">
                <a16:creationId xmlns:a16="http://schemas.microsoft.com/office/drawing/2014/main" id="{9B89064D-424B-7F44-B96F-04F09B0F44C1}"/>
              </a:ext>
            </a:extLst>
          </p:cNvPr>
          <p:cNvSpPr>
            <a:spLocks noGrp="1"/>
          </p:cNvSpPr>
          <p:nvPr>
            <p:ph type="pic" sz="quarter" idx="15"/>
          </p:nvPr>
        </p:nvSpPr>
        <p:spPr>
          <a:xfrm>
            <a:off x="304800" y="228600"/>
            <a:ext cx="4210050" cy="6438900"/>
          </a:xfrm>
        </p:spPr>
        <p:txBody>
          <a:bodyPr/>
          <a:lstStyle>
            <a:lvl1pPr marL="0" indent="0">
              <a:buNone/>
              <a:defRPr/>
            </a:lvl1pPr>
          </a:lstStyle>
          <a:p>
            <a:endParaRPr lang="en-US"/>
          </a:p>
        </p:txBody>
      </p:sp>
      <p:pic>
        <p:nvPicPr>
          <p:cNvPr id="13" name="Picture 12" descr="Logo&#10;&#10;Description automatically generated">
            <a:extLst>
              <a:ext uri="{FF2B5EF4-FFF2-40B4-BE49-F238E27FC236}">
                <a16:creationId xmlns:a16="http://schemas.microsoft.com/office/drawing/2014/main" id="{398239B7-4854-8C47-B3A1-9B3C5CD95E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200" b="34331"/>
          <a:stretch/>
        </p:blipFill>
        <p:spPr>
          <a:xfrm>
            <a:off x="6229815" y="2952750"/>
            <a:ext cx="4278556" cy="1389219"/>
          </a:xfrm>
          <a:prstGeom prst="rect">
            <a:avLst/>
          </a:prstGeom>
        </p:spPr>
      </p:pic>
      <p:pic>
        <p:nvPicPr>
          <p:cNvPr id="14" name="Picture 13">
            <a:extLst>
              <a:ext uri="{FF2B5EF4-FFF2-40B4-BE49-F238E27FC236}">
                <a16:creationId xmlns:a16="http://schemas.microsoft.com/office/drawing/2014/main" id="{A60BCAF4-1FC7-814A-8BDE-622C8004C3CA}"/>
              </a:ext>
            </a:extLst>
          </p:cNvPr>
          <p:cNvPicPr>
            <a:picLocks noChangeAspect="1"/>
          </p:cNvPicPr>
          <p:nvPr userDrawn="1"/>
        </p:nvPicPr>
        <p:blipFill rotWithShape="1">
          <a:blip r:embed="rId3"/>
          <a:srcRect t="28680" b="28239"/>
          <a:stretch/>
        </p:blipFill>
        <p:spPr>
          <a:xfrm>
            <a:off x="6616572" y="4771259"/>
            <a:ext cx="3247866" cy="786192"/>
          </a:xfrm>
          <a:prstGeom prst="rect">
            <a:avLst/>
          </a:prstGeom>
        </p:spPr>
      </p:pic>
      <p:pic>
        <p:nvPicPr>
          <p:cNvPr id="15" name="Picture 14">
            <a:extLst>
              <a:ext uri="{FF2B5EF4-FFF2-40B4-BE49-F238E27FC236}">
                <a16:creationId xmlns:a16="http://schemas.microsoft.com/office/drawing/2014/main" id="{305E29BF-74CD-364C-B3F3-A6DCBD4656E2}"/>
              </a:ext>
            </a:extLst>
          </p:cNvPr>
          <p:cNvPicPr>
            <a:picLocks noChangeAspect="1"/>
          </p:cNvPicPr>
          <p:nvPr userDrawn="1"/>
        </p:nvPicPr>
        <p:blipFill rotWithShape="1">
          <a:blip r:embed="rId4"/>
          <a:srcRect t="12512" b="13197"/>
          <a:stretch/>
        </p:blipFill>
        <p:spPr>
          <a:xfrm>
            <a:off x="6745160" y="5758142"/>
            <a:ext cx="2990691" cy="961469"/>
          </a:xfrm>
          <a:prstGeom prst="rect">
            <a:avLst/>
          </a:prstGeom>
        </p:spPr>
      </p:pic>
    </p:spTree>
    <p:extLst>
      <p:ext uri="{BB962C8B-B14F-4D97-AF65-F5344CB8AC3E}">
        <p14:creationId xmlns:p14="http://schemas.microsoft.com/office/powerpoint/2010/main" val="201973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522F8-B980-D046-97C1-589D85239244}"/>
              </a:ext>
            </a:extLst>
          </p:cNvPr>
          <p:cNvSpPr>
            <a:spLocks noGrp="1"/>
          </p:cNvSpPr>
          <p:nvPr>
            <p:ph sz="half" idx="1" hasCustomPrompt="1"/>
          </p:nvPr>
        </p:nvSpPr>
        <p:spPr>
          <a:xfrm>
            <a:off x="6095999" y="1306355"/>
            <a:ext cx="5181600" cy="588792"/>
          </a:xfrm>
          <a:prstGeom prst="rect">
            <a:avLst/>
          </a:prstGeom>
        </p:spPr>
        <p:txBody>
          <a:bodyPr>
            <a:normAutofit/>
          </a:bodyPr>
          <a:lstStyle>
            <a:lvl1pPr marL="0" indent="0">
              <a:buNone/>
              <a:defRPr sz="2800"/>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Materials needed:</a:t>
            </a:r>
          </a:p>
        </p:txBody>
      </p:sp>
      <p:sp>
        <p:nvSpPr>
          <p:cNvPr id="4" name="Content Placeholder 3">
            <a:extLst>
              <a:ext uri="{FF2B5EF4-FFF2-40B4-BE49-F238E27FC236}">
                <a16:creationId xmlns:a16="http://schemas.microsoft.com/office/drawing/2014/main" id="{555380C1-73F2-9B49-8311-6DEF5C0F8E20}"/>
              </a:ext>
            </a:extLst>
          </p:cNvPr>
          <p:cNvSpPr>
            <a:spLocks noGrp="1"/>
          </p:cNvSpPr>
          <p:nvPr>
            <p:ph sz="half" idx="2"/>
          </p:nvPr>
        </p:nvSpPr>
        <p:spPr>
          <a:xfrm>
            <a:off x="6095999" y="1897101"/>
            <a:ext cx="5181600" cy="4351338"/>
          </a:xfrm>
          <a:prstGeom prst="rect">
            <a:avLst/>
          </a:prstGeo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962C09E1-6F80-BD46-96CD-795EBE0353D9}"/>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a:ln w="3175">
                <a:noFill/>
              </a:ln>
              <a:effectLst>
                <a:glow>
                  <a:schemeClr val="bg1"/>
                </a:glow>
              </a:effectLst>
            </a:endParaRPr>
          </a:p>
        </p:txBody>
      </p:sp>
      <p:sp>
        <p:nvSpPr>
          <p:cNvPr id="9" name="Text Placeholder 27">
            <a:extLst>
              <a:ext uri="{FF2B5EF4-FFF2-40B4-BE49-F238E27FC236}">
                <a16:creationId xmlns:a16="http://schemas.microsoft.com/office/drawing/2014/main" id="{92EE0C4A-27E2-9C44-9C95-9442BEA064F2}"/>
              </a:ext>
            </a:extLst>
          </p:cNvPr>
          <p:cNvSpPr>
            <a:spLocks noGrp="1"/>
          </p:cNvSpPr>
          <p:nvPr>
            <p:ph type="body" sz="quarter" idx="19" hasCustomPrompt="1"/>
          </p:nvPr>
        </p:nvSpPr>
        <p:spPr>
          <a:xfrm>
            <a:off x="2021305" y="-1"/>
            <a:ext cx="6481011" cy="863599"/>
          </a:xfrm>
        </p:spPr>
        <p:txBody>
          <a:bodyPr anchor="ctr">
            <a:normAutofit/>
          </a:bodyPr>
          <a:lstStyle>
            <a:lvl1pPr marL="0" indent="0" algn="l">
              <a:buNone/>
              <a:defRPr sz="3200"/>
            </a:lvl1pPr>
          </a:lstStyle>
          <a:p>
            <a:pPr lvl="0"/>
            <a:r>
              <a:rPr lang="en-US"/>
              <a:t>What step this is</a:t>
            </a:r>
          </a:p>
        </p:txBody>
      </p:sp>
      <p:cxnSp>
        <p:nvCxnSpPr>
          <p:cNvPr id="10" name="Straight Connector 9">
            <a:extLst>
              <a:ext uri="{FF2B5EF4-FFF2-40B4-BE49-F238E27FC236}">
                <a16:creationId xmlns:a16="http://schemas.microsoft.com/office/drawing/2014/main" id="{B9120ACB-EB4B-644E-B311-42F3F4774C3F}"/>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6">
            <a:extLst>
              <a:ext uri="{FF2B5EF4-FFF2-40B4-BE49-F238E27FC236}">
                <a16:creationId xmlns:a16="http://schemas.microsoft.com/office/drawing/2014/main" id="{0CA75B12-7CA0-0A4F-BE70-7EC2C651164F}"/>
              </a:ext>
            </a:extLst>
          </p:cNvPr>
          <p:cNvSpPr>
            <a:spLocks noGrp="1"/>
          </p:cNvSpPr>
          <p:nvPr>
            <p:ph type="pic" sz="quarter" idx="18"/>
          </p:nvPr>
        </p:nvSpPr>
        <p:spPr>
          <a:xfrm>
            <a:off x="599597" y="1306355"/>
            <a:ext cx="4011039" cy="4942084"/>
          </a:xfrm>
        </p:spPr>
        <p:txBody>
          <a:bodyPr/>
          <a:lstStyle>
            <a:lvl1pPr marL="0" indent="0">
              <a:buNone/>
              <a:defRPr/>
            </a:lvl1pPr>
          </a:lstStyle>
          <a:p>
            <a:endParaRPr lang="en-US"/>
          </a:p>
        </p:txBody>
      </p:sp>
    </p:spTree>
    <p:extLst>
      <p:ext uri="{BB962C8B-B14F-4D97-AF65-F5344CB8AC3E}">
        <p14:creationId xmlns:p14="http://schemas.microsoft.com/office/powerpoint/2010/main" val="897062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828F-7815-F342-849A-90072EBF0A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3E809-1D61-8341-BCF2-2F97C637E01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C957D9-3B97-A448-AAC6-A911F1027AB8}"/>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5" name="Footer Placeholder 4">
            <a:extLst>
              <a:ext uri="{FF2B5EF4-FFF2-40B4-BE49-F238E27FC236}">
                <a16:creationId xmlns:a16="http://schemas.microsoft.com/office/drawing/2014/main" id="{9A0870B8-1B2F-2C4A-B9E9-4CD9D59737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4E7DFA-BD1D-2548-9FC2-615C6F58EFCE}"/>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3691970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C8E4-2207-2641-8CF5-A74A7C2CC7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8DBB49-1B95-3F4B-B525-3357BB678ABE}"/>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DEDB0-8D07-A04F-BE72-10B4D13702CC}"/>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5" name="Footer Placeholder 4">
            <a:extLst>
              <a:ext uri="{FF2B5EF4-FFF2-40B4-BE49-F238E27FC236}">
                <a16:creationId xmlns:a16="http://schemas.microsoft.com/office/drawing/2014/main" id="{83211A89-5AA6-4E40-B32C-975C65235C3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BA7834-193F-404B-AC5D-EED04AC92764}"/>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357375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F0EB-032A-7742-BDD6-115EA3F2ED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28D744-F4DF-6F44-B62A-385940C9A53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BDE4A7-7E11-074E-B133-3F8F47BF5DBB}"/>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5" name="Footer Placeholder 4">
            <a:extLst>
              <a:ext uri="{FF2B5EF4-FFF2-40B4-BE49-F238E27FC236}">
                <a16:creationId xmlns:a16="http://schemas.microsoft.com/office/drawing/2014/main" id="{28E6A484-FB98-B745-9CCF-98196A042F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C43AA3-F3A3-5F44-B708-F2725852852B}"/>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1168552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9273-CBD3-A041-9DF3-67B21FFA71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D01E3A-AA38-4B47-A3E8-8D786F5476C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2447F6-2B53-F645-95EB-B0E686DBDF8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FF7C12-BA86-0040-82F0-2767FF8DE90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2F577D-0888-6E4B-92A8-A102D79F45A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225EEF-3078-674E-AEF1-434F10493506}"/>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8" name="Footer Placeholder 7">
            <a:extLst>
              <a:ext uri="{FF2B5EF4-FFF2-40B4-BE49-F238E27FC236}">
                <a16:creationId xmlns:a16="http://schemas.microsoft.com/office/drawing/2014/main" id="{CDD25FA7-D5A8-564C-AB17-F5D743355CB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6E6E7CC-CF0F-6B4E-9B88-9EB7F6BDC02B}"/>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2970757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FDAC-8DDF-5B4E-8D23-07F74A0E0E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E0814C-F44D-E44A-ACBF-478BC82208E7}"/>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4" name="Footer Placeholder 3">
            <a:extLst>
              <a:ext uri="{FF2B5EF4-FFF2-40B4-BE49-F238E27FC236}">
                <a16:creationId xmlns:a16="http://schemas.microsoft.com/office/drawing/2014/main" id="{81951A8B-5A6E-C740-A012-82D64A3DE0B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7912214-EE38-644B-8569-BE15BB03B20C}"/>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2143188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B25D68-3C92-8D42-B82C-29937FBEE837}"/>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3" name="Footer Placeholder 2">
            <a:extLst>
              <a:ext uri="{FF2B5EF4-FFF2-40B4-BE49-F238E27FC236}">
                <a16:creationId xmlns:a16="http://schemas.microsoft.com/office/drawing/2014/main" id="{E3AB5660-B65D-3D45-AE3C-276672E0D1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7AB4DC8-877A-E34B-8979-736E1F3A5B60}"/>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44170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3C6F-A3CA-8842-8756-49321FE5A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7BE11A-4EC8-D04C-BEBD-245537B4D92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6EE156-BC2E-2443-B9DC-1ED389D97AD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344598-0CE1-F643-BD7E-D5189BAD4F1C}"/>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6" name="Footer Placeholder 5">
            <a:extLst>
              <a:ext uri="{FF2B5EF4-FFF2-40B4-BE49-F238E27FC236}">
                <a16:creationId xmlns:a16="http://schemas.microsoft.com/office/drawing/2014/main" id="{E370323C-7CB5-8B4C-BE95-136912BF09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29D41D-7C94-DE44-93EA-05B7EF54F7EE}"/>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2867704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4F72-7B56-8D41-B032-DA50335652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A3D525-EA6D-0F47-A486-1A16CF6D21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4C1514F-5B6D-0942-B35C-A8DC30E2484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B028C-C115-854B-B06D-35316877BEDE}"/>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6" name="Footer Placeholder 5">
            <a:extLst>
              <a:ext uri="{FF2B5EF4-FFF2-40B4-BE49-F238E27FC236}">
                <a16:creationId xmlns:a16="http://schemas.microsoft.com/office/drawing/2014/main" id="{D2C0F214-ACC0-3B45-8852-A3468DB289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7783EC-4AE0-9D46-8A93-FECE90A59771}"/>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726123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51BA-931A-654A-AA7A-8920908155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500908-ADA6-E64F-8AE9-E9709E333A7B}"/>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BF07B-E8C9-C540-986C-831022401FE5}"/>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5" name="Footer Placeholder 4">
            <a:extLst>
              <a:ext uri="{FF2B5EF4-FFF2-40B4-BE49-F238E27FC236}">
                <a16:creationId xmlns:a16="http://schemas.microsoft.com/office/drawing/2014/main" id="{E38B1005-F726-A145-B2BB-8AAFDDD8F7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707279-CFC6-A84B-94E4-F53024983B74}"/>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2874270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51389C-1A25-044F-A71A-604C5347FA62}"/>
              </a:ext>
            </a:extLst>
          </p:cNvPr>
          <p:cNvSpPr/>
          <p:nvPr userDrawn="1"/>
        </p:nvSpPr>
        <p:spPr>
          <a:xfrm>
            <a:off x="-1" y="-4935"/>
            <a:ext cx="2296633"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0">
                <a:ln w="3175">
                  <a:noFill/>
                </a:ln>
                <a:effectLst>
                  <a:glow>
                    <a:schemeClr val="bg1"/>
                  </a:glow>
                </a:effectLst>
              </a:rPr>
              <a:t>     Hardware</a:t>
            </a:r>
          </a:p>
        </p:txBody>
      </p:sp>
      <p:sp>
        <p:nvSpPr>
          <p:cNvPr id="15" name="Text Placeholder 27">
            <a:extLst>
              <a:ext uri="{FF2B5EF4-FFF2-40B4-BE49-F238E27FC236}">
                <a16:creationId xmlns:a16="http://schemas.microsoft.com/office/drawing/2014/main" id="{886E47F8-CCE2-6F40-BC69-4D4A6B50E947}"/>
              </a:ext>
            </a:extLst>
          </p:cNvPr>
          <p:cNvSpPr>
            <a:spLocks noGrp="1"/>
          </p:cNvSpPr>
          <p:nvPr>
            <p:ph type="body" sz="quarter" idx="19" hasCustomPrompt="1"/>
          </p:nvPr>
        </p:nvSpPr>
        <p:spPr>
          <a:xfrm>
            <a:off x="2296632" y="-1"/>
            <a:ext cx="6481011" cy="850897"/>
          </a:xfrm>
        </p:spPr>
        <p:txBody>
          <a:bodyPr anchor="ctr">
            <a:normAutofit/>
          </a:bodyPr>
          <a:lstStyle>
            <a:lvl1pPr marL="0" indent="0" algn="l">
              <a:buNone/>
              <a:defRPr sz="3200"/>
            </a:lvl1pPr>
          </a:lstStyle>
          <a:p>
            <a:pPr lvl="0"/>
            <a:r>
              <a:rPr lang="en-US"/>
              <a:t>What step this is</a:t>
            </a:r>
          </a:p>
        </p:txBody>
      </p:sp>
      <p:cxnSp>
        <p:nvCxnSpPr>
          <p:cNvPr id="16" name="Straight Connector 15">
            <a:extLst>
              <a:ext uri="{FF2B5EF4-FFF2-40B4-BE49-F238E27FC236}">
                <a16:creationId xmlns:a16="http://schemas.microsoft.com/office/drawing/2014/main" id="{48829ED3-38E6-B048-BB64-2DC0CE6BBFCB}"/>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27608EBB-8F8B-5E4B-BD61-8EBC50D055DD}"/>
              </a:ext>
            </a:extLst>
          </p:cNvPr>
          <p:cNvSpPr>
            <a:spLocks noGrp="1"/>
          </p:cNvSpPr>
          <p:nvPr>
            <p:ph type="pic" sz="quarter" idx="20"/>
          </p:nvPr>
        </p:nvSpPr>
        <p:spPr>
          <a:xfrm>
            <a:off x="85725" y="850899"/>
            <a:ext cx="6315075" cy="5839830"/>
          </a:xfrm>
        </p:spPr>
        <p:txBody>
          <a:bodyPr/>
          <a:lstStyle/>
          <a:p>
            <a:endParaRPr lang="en-US"/>
          </a:p>
        </p:txBody>
      </p:sp>
      <p:sp>
        <p:nvSpPr>
          <p:cNvPr id="20" name="Text Placeholder 19">
            <a:extLst>
              <a:ext uri="{FF2B5EF4-FFF2-40B4-BE49-F238E27FC236}">
                <a16:creationId xmlns:a16="http://schemas.microsoft.com/office/drawing/2014/main" id="{4A01D399-14CE-F44D-8606-4E361CC388E4}"/>
              </a:ext>
            </a:extLst>
          </p:cNvPr>
          <p:cNvSpPr>
            <a:spLocks noGrp="1"/>
          </p:cNvSpPr>
          <p:nvPr>
            <p:ph type="body" sz="quarter" idx="21" hasCustomPrompt="1"/>
          </p:nvPr>
        </p:nvSpPr>
        <p:spPr>
          <a:xfrm>
            <a:off x="6518030" y="850899"/>
            <a:ext cx="5533292" cy="5839823"/>
          </a:xfrm>
        </p:spPr>
        <p:txBody>
          <a:bodyPr>
            <a:normAutofit/>
          </a:bodyPr>
          <a:lstStyle>
            <a:lvl1pPr marL="0" indent="0">
              <a:buNone/>
              <a:defRPr sz="2000"/>
            </a:lvl1pPr>
            <a:lvl2pPr>
              <a:defRPr sz="2000"/>
            </a:lvl2pPr>
            <a:lvl3pPr>
              <a:defRPr sz="2000"/>
            </a:lvl3pPr>
            <a:lvl4pPr>
              <a:defRPr sz="2000"/>
            </a:lvl4pPr>
            <a:lvl5pPr>
              <a:defRPr sz="2000"/>
            </a:lvl5pPr>
          </a:lstStyle>
          <a:p>
            <a:pPr lvl="0"/>
            <a:r>
              <a:rPr lang="en-US"/>
              <a:t>Parts list here</a:t>
            </a:r>
          </a:p>
        </p:txBody>
      </p:sp>
    </p:spTree>
    <p:extLst>
      <p:ext uri="{BB962C8B-B14F-4D97-AF65-F5344CB8AC3E}">
        <p14:creationId xmlns:p14="http://schemas.microsoft.com/office/powerpoint/2010/main" val="3850377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3BE20-2367-B440-AEC5-47407DCCF0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F2AD4-0A2F-D74F-A8C3-4D14F3A6F89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FB864-EA59-6040-9AB0-AB7983E7D20C}"/>
              </a:ext>
            </a:extLst>
          </p:cNvPr>
          <p:cNvSpPr>
            <a:spLocks noGrp="1"/>
          </p:cNvSpPr>
          <p:nvPr>
            <p:ph type="dt" sz="half" idx="10"/>
          </p:nvPr>
        </p:nvSpPr>
        <p:spPr/>
        <p:txBody>
          <a:bodyPr/>
          <a:lstStyle/>
          <a:p>
            <a:fld id="{1857B038-17BB-AF4B-8FE2-582C0D642FC7}" type="datetimeFigureOut">
              <a:rPr lang="en-US" smtClean="0"/>
              <a:t>5/22/23</a:t>
            </a:fld>
            <a:endParaRPr lang="en-US"/>
          </a:p>
        </p:txBody>
      </p:sp>
      <p:sp>
        <p:nvSpPr>
          <p:cNvPr id="5" name="Footer Placeholder 4">
            <a:extLst>
              <a:ext uri="{FF2B5EF4-FFF2-40B4-BE49-F238E27FC236}">
                <a16:creationId xmlns:a16="http://schemas.microsoft.com/office/drawing/2014/main" id="{3EBCF66A-3180-C542-9ABA-FD626F7200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A65B359-2841-A149-8722-33993552DF7F}"/>
              </a:ext>
            </a:extLst>
          </p:cNvPr>
          <p:cNvSpPr>
            <a:spLocks noGrp="1"/>
          </p:cNvSpPr>
          <p:nvPr>
            <p:ph type="sldNum" sz="quarter" idx="12"/>
          </p:nvPr>
        </p:nvSpPr>
        <p:spPr/>
        <p:txBody>
          <a:bodyPr/>
          <a:lstStyle/>
          <a:p>
            <a:fld id="{85ED2A33-CECE-064C-BFAA-165BC9617E0B}" type="slidenum">
              <a:rPr lang="en-US" smtClean="0"/>
              <a:t>‹#›</a:t>
            </a:fld>
            <a:endParaRPr lang="en-US"/>
          </a:p>
        </p:txBody>
      </p:sp>
    </p:spTree>
    <p:extLst>
      <p:ext uri="{BB962C8B-B14F-4D97-AF65-F5344CB8AC3E}">
        <p14:creationId xmlns:p14="http://schemas.microsoft.com/office/powerpoint/2010/main" val="4081790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51389C-1A25-044F-A71A-604C5347FA62}"/>
              </a:ext>
            </a:extLst>
          </p:cNvPr>
          <p:cNvSpPr/>
          <p:nvPr userDrawn="1"/>
        </p:nvSpPr>
        <p:spPr>
          <a:xfrm>
            <a:off x="-1" y="-4935"/>
            <a:ext cx="2296633"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0">
                <a:ln w="3175">
                  <a:noFill/>
                </a:ln>
                <a:effectLst>
                  <a:glow>
                    <a:schemeClr val="bg1"/>
                  </a:glow>
                </a:effectLst>
              </a:rPr>
              <a:t>     Hardware</a:t>
            </a:r>
          </a:p>
        </p:txBody>
      </p:sp>
      <p:cxnSp>
        <p:nvCxnSpPr>
          <p:cNvPr id="16" name="Straight Connector 15">
            <a:extLst>
              <a:ext uri="{FF2B5EF4-FFF2-40B4-BE49-F238E27FC236}">
                <a16:creationId xmlns:a16="http://schemas.microsoft.com/office/drawing/2014/main" id="{48829ED3-38E6-B048-BB64-2DC0CE6BBFCB}"/>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27608EBB-8F8B-5E4B-BD61-8EBC50D055DD}"/>
              </a:ext>
            </a:extLst>
          </p:cNvPr>
          <p:cNvSpPr>
            <a:spLocks noGrp="1"/>
          </p:cNvSpPr>
          <p:nvPr>
            <p:ph type="pic" sz="quarter" idx="20"/>
          </p:nvPr>
        </p:nvSpPr>
        <p:spPr>
          <a:xfrm>
            <a:off x="1219200" y="2836984"/>
            <a:ext cx="2296633" cy="3853743"/>
          </a:xfrm>
        </p:spPr>
        <p:txBody>
          <a:bodyPr/>
          <a:lstStyle/>
          <a:p>
            <a:endParaRPr lang="en-US"/>
          </a:p>
        </p:txBody>
      </p:sp>
      <p:sp>
        <p:nvSpPr>
          <p:cNvPr id="6" name="Text Placeholder 5">
            <a:extLst>
              <a:ext uri="{FF2B5EF4-FFF2-40B4-BE49-F238E27FC236}">
                <a16:creationId xmlns:a16="http://schemas.microsoft.com/office/drawing/2014/main" id="{4131B785-2259-DE45-80FA-66F46AFBB40B}"/>
              </a:ext>
            </a:extLst>
          </p:cNvPr>
          <p:cNvSpPr>
            <a:spLocks noGrp="1"/>
          </p:cNvSpPr>
          <p:nvPr>
            <p:ph type="body" sz="quarter" idx="23"/>
          </p:nvPr>
        </p:nvSpPr>
        <p:spPr>
          <a:xfrm>
            <a:off x="1219200" y="1817780"/>
            <a:ext cx="2296633" cy="1002384"/>
          </a:xfrm>
        </p:spPr>
        <p:txBody>
          <a:bodyPr anchor="b"/>
          <a:lstStyle>
            <a:lvl1pPr marL="0" indent="0" algn="ctr">
              <a:buNone/>
              <a:defRPr sz="1800"/>
            </a:lvl1pPr>
            <a:lvl2pPr marL="457200" indent="0">
              <a:buNone/>
              <a:defRPr/>
            </a:lvl2pPr>
          </a:lstStyle>
          <a:p>
            <a:pPr lvl="0"/>
            <a:r>
              <a:rPr lang="en-US"/>
              <a:t>Click to edit Master text styles</a:t>
            </a:r>
          </a:p>
        </p:txBody>
      </p:sp>
      <p:sp>
        <p:nvSpPr>
          <p:cNvPr id="11" name="Picture Placeholder 17">
            <a:extLst>
              <a:ext uri="{FF2B5EF4-FFF2-40B4-BE49-F238E27FC236}">
                <a16:creationId xmlns:a16="http://schemas.microsoft.com/office/drawing/2014/main" id="{D0AEB7AE-ABC0-F945-9D0B-CABCA4E681D8}"/>
              </a:ext>
            </a:extLst>
          </p:cNvPr>
          <p:cNvSpPr>
            <a:spLocks noGrp="1"/>
          </p:cNvSpPr>
          <p:nvPr>
            <p:ph type="pic" sz="quarter" idx="26"/>
          </p:nvPr>
        </p:nvSpPr>
        <p:spPr>
          <a:xfrm>
            <a:off x="3759200" y="2836984"/>
            <a:ext cx="2296633" cy="3853743"/>
          </a:xfrm>
        </p:spPr>
        <p:txBody>
          <a:bodyPr/>
          <a:lstStyle/>
          <a:p>
            <a:endParaRPr lang="en-US"/>
          </a:p>
        </p:txBody>
      </p:sp>
      <p:sp>
        <p:nvSpPr>
          <p:cNvPr id="19" name="Text Placeholder 5">
            <a:extLst>
              <a:ext uri="{FF2B5EF4-FFF2-40B4-BE49-F238E27FC236}">
                <a16:creationId xmlns:a16="http://schemas.microsoft.com/office/drawing/2014/main" id="{CCADB7FF-21F2-5446-88A5-BD327F217C17}"/>
              </a:ext>
            </a:extLst>
          </p:cNvPr>
          <p:cNvSpPr>
            <a:spLocks noGrp="1"/>
          </p:cNvSpPr>
          <p:nvPr>
            <p:ph type="body" sz="quarter" idx="28"/>
          </p:nvPr>
        </p:nvSpPr>
        <p:spPr>
          <a:xfrm>
            <a:off x="3753090" y="1817780"/>
            <a:ext cx="2302743" cy="1002384"/>
          </a:xfrm>
        </p:spPr>
        <p:txBody>
          <a:bodyPr anchor="b"/>
          <a:lstStyle>
            <a:lvl1pPr marL="0" indent="0" algn="ctr">
              <a:buNone/>
              <a:defRPr sz="1800"/>
            </a:lvl1pPr>
            <a:lvl2pPr marL="457200" indent="0">
              <a:buNone/>
              <a:defRPr/>
            </a:lvl2pPr>
          </a:lstStyle>
          <a:p>
            <a:pPr lvl="0"/>
            <a:r>
              <a:rPr lang="en-US"/>
              <a:t>Click to edit Master text styles</a:t>
            </a:r>
          </a:p>
        </p:txBody>
      </p:sp>
      <p:sp>
        <p:nvSpPr>
          <p:cNvPr id="20" name="Picture Placeholder 17">
            <a:extLst>
              <a:ext uri="{FF2B5EF4-FFF2-40B4-BE49-F238E27FC236}">
                <a16:creationId xmlns:a16="http://schemas.microsoft.com/office/drawing/2014/main" id="{265A460C-3179-B947-8D35-8C92AA9174E9}"/>
              </a:ext>
            </a:extLst>
          </p:cNvPr>
          <p:cNvSpPr>
            <a:spLocks noGrp="1"/>
          </p:cNvSpPr>
          <p:nvPr>
            <p:ph type="pic" sz="quarter" idx="29"/>
          </p:nvPr>
        </p:nvSpPr>
        <p:spPr>
          <a:xfrm>
            <a:off x="6299200" y="2836984"/>
            <a:ext cx="2296633" cy="3853743"/>
          </a:xfrm>
        </p:spPr>
        <p:txBody>
          <a:bodyPr/>
          <a:lstStyle/>
          <a:p>
            <a:endParaRPr lang="en-US"/>
          </a:p>
        </p:txBody>
      </p:sp>
      <p:sp>
        <p:nvSpPr>
          <p:cNvPr id="22" name="Text Placeholder 5">
            <a:extLst>
              <a:ext uri="{FF2B5EF4-FFF2-40B4-BE49-F238E27FC236}">
                <a16:creationId xmlns:a16="http://schemas.microsoft.com/office/drawing/2014/main" id="{7F1DF5F8-659D-A44F-83C9-6D833C4EB606}"/>
              </a:ext>
            </a:extLst>
          </p:cNvPr>
          <p:cNvSpPr>
            <a:spLocks noGrp="1"/>
          </p:cNvSpPr>
          <p:nvPr>
            <p:ph type="body" sz="quarter" idx="31"/>
          </p:nvPr>
        </p:nvSpPr>
        <p:spPr>
          <a:xfrm>
            <a:off x="6293090" y="1817780"/>
            <a:ext cx="2302743" cy="1002384"/>
          </a:xfrm>
        </p:spPr>
        <p:txBody>
          <a:bodyPr anchor="b"/>
          <a:lstStyle>
            <a:lvl1pPr marL="0" indent="0" algn="ctr">
              <a:buNone/>
              <a:defRPr sz="1800"/>
            </a:lvl1pPr>
            <a:lvl2pPr marL="457200" indent="0">
              <a:buNone/>
              <a:defRPr/>
            </a:lvl2pPr>
          </a:lstStyle>
          <a:p>
            <a:pPr lvl="0"/>
            <a:r>
              <a:rPr lang="en-US"/>
              <a:t>Click to edit Master text styles</a:t>
            </a:r>
          </a:p>
        </p:txBody>
      </p:sp>
      <p:sp>
        <p:nvSpPr>
          <p:cNvPr id="26" name="Picture Placeholder 17">
            <a:extLst>
              <a:ext uri="{FF2B5EF4-FFF2-40B4-BE49-F238E27FC236}">
                <a16:creationId xmlns:a16="http://schemas.microsoft.com/office/drawing/2014/main" id="{079B60B9-FA16-2545-935C-AD2E37AC51CF}"/>
              </a:ext>
            </a:extLst>
          </p:cNvPr>
          <p:cNvSpPr>
            <a:spLocks noGrp="1"/>
          </p:cNvSpPr>
          <p:nvPr>
            <p:ph type="pic" sz="quarter" idx="32"/>
          </p:nvPr>
        </p:nvSpPr>
        <p:spPr>
          <a:xfrm>
            <a:off x="8839200" y="2811584"/>
            <a:ext cx="2296633" cy="3879143"/>
          </a:xfrm>
        </p:spPr>
        <p:txBody>
          <a:bodyPr/>
          <a:lstStyle/>
          <a:p>
            <a:endParaRPr lang="en-US"/>
          </a:p>
        </p:txBody>
      </p:sp>
      <p:sp>
        <p:nvSpPr>
          <p:cNvPr id="28" name="Text Placeholder 5">
            <a:extLst>
              <a:ext uri="{FF2B5EF4-FFF2-40B4-BE49-F238E27FC236}">
                <a16:creationId xmlns:a16="http://schemas.microsoft.com/office/drawing/2014/main" id="{F481D70C-9E32-384F-9524-4399D8D98AB2}"/>
              </a:ext>
            </a:extLst>
          </p:cNvPr>
          <p:cNvSpPr>
            <a:spLocks noGrp="1"/>
          </p:cNvSpPr>
          <p:nvPr>
            <p:ph type="body" sz="quarter" idx="34"/>
          </p:nvPr>
        </p:nvSpPr>
        <p:spPr>
          <a:xfrm>
            <a:off x="8833090" y="1792380"/>
            <a:ext cx="2302743" cy="1002384"/>
          </a:xfrm>
        </p:spPr>
        <p:txBody>
          <a:bodyPr anchor="b"/>
          <a:lstStyle>
            <a:lvl1pPr marL="0" indent="0" algn="ctr">
              <a:buNone/>
              <a:defRPr sz="1800"/>
            </a:lvl1pPr>
            <a:lvl2pPr marL="457200" indent="0">
              <a:buNone/>
              <a:defRPr/>
            </a:lvl2pPr>
          </a:lstStyle>
          <a:p>
            <a:pPr lvl="0"/>
            <a:r>
              <a:rPr lang="en-US"/>
              <a:t>Click to edit Master text styles</a:t>
            </a:r>
          </a:p>
        </p:txBody>
      </p:sp>
      <p:sp>
        <p:nvSpPr>
          <p:cNvPr id="13" name="Text Placeholder 27">
            <a:extLst>
              <a:ext uri="{FF2B5EF4-FFF2-40B4-BE49-F238E27FC236}">
                <a16:creationId xmlns:a16="http://schemas.microsoft.com/office/drawing/2014/main" id="{036A2E67-E12D-5049-8797-CC1416D8651F}"/>
              </a:ext>
            </a:extLst>
          </p:cNvPr>
          <p:cNvSpPr>
            <a:spLocks noGrp="1"/>
          </p:cNvSpPr>
          <p:nvPr>
            <p:ph type="body" sz="quarter" idx="19" hasCustomPrompt="1"/>
          </p:nvPr>
        </p:nvSpPr>
        <p:spPr>
          <a:xfrm>
            <a:off x="2296632" y="-1"/>
            <a:ext cx="6481011" cy="850897"/>
          </a:xfrm>
        </p:spPr>
        <p:txBody>
          <a:bodyPr anchor="ctr">
            <a:normAutofit/>
          </a:bodyPr>
          <a:lstStyle>
            <a:lvl1pPr marL="0" indent="0" algn="l">
              <a:buNone/>
              <a:defRPr sz="3200"/>
            </a:lvl1pPr>
          </a:lstStyle>
          <a:p>
            <a:pPr lvl="0"/>
            <a:r>
              <a:rPr lang="en-US"/>
              <a:t>What step this is</a:t>
            </a:r>
          </a:p>
        </p:txBody>
      </p:sp>
    </p:spTree>
    <p:extLst>
      <p:ext uri="{BB962C8B-B14F-4D97-AF65-F5344CB8AC3E}">
        <p14:creationId xmlns:p14="http://schemas.microsoft.com/office/powerpoint/2010/main" val="2938634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51389C-1A25-044F-A71A-604C5347FA62}"/>
              </a:ext>
            </a:extLst>
          </p:cNvPr>
          <p:cNvSpPr/>
          <p:nvPr userDrawn="1"/>
        </p:nvSpPr>
        <p:spPr>
          <a:xfrm>
            <a:off x="-1" y="-4935"/>
            <a:ext cx="2296633"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0">
                <a:ln w="3175">
                  <a:noFill/>
                </a:ln>
                <a:effectLst>
                  <a:glow>
                    <a:schemeClr val="bg1"/>
                  </a:glow>
                </a:effectLst>
              </a:rPr>
              <a:t>     Hardware</a:t>
            </a:r>
          </a:p>
        </p:txBody>
      </p:sp>
      <p:cxnSp>
        <p:nvCxnSpPr>
          <p:cNvPr id="16" name="Straight Connector 15">
            <a:extLst>
              <a:ext uri="{FF2B5EF4-FFF2-40B4-BE49-F238E27FC236}">
                <a16:creationId xmlns:a16="http://schemas.microsoft.com/office/drawing/2014/main" id="{48829ED3-38E6-B048-BB64-2DC0CE6BBFCB}"/>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265A460C-3179-B947-8D35-8C92AA9174E9}"/>
              </a:ext>
            </a:extLst>
          </p:cNvPr>
          <p:cNvSpPr>
            <a:spLocks noGrp="1"/>
          </p:cNvSpPr>
          <p:nvPr>
            <p:ph type="pic" sz="quarter" idx="29"/>
          </p:nvPr>
        </p:nvSpPr>
        <p:spPr>
          <a:xfrm>
            <a:off x="8102600" y="2836984"/>
            <a:ext cx="2997200" cy="3853743"/>
          </a:xfrm>
        </p:spPr>
        <p:txBody>
          <a:bodyPr/>
          <a:lstStyle/>
          <a:p>
            <a:endParaRPr lang="en-US"/>
          </a:p>
        </p:txBody>
      </p:sp>
      <p:sp>
        <p:nvSpPr>
          <p:cNvPr id="21" name="Text Placeholder 3">
            <a:extLst>
              <a:ext uri="{FF2B5EF4-FFF2-40B4-BE49-F238E27FC236}">
                <a16:creationId xmlns:a16="http://schemas.microsoft.com/office/drawing/2014/main" id="{C42C3DEB-92FF-EC43-85C9-246CBF7AB26E}"/>
              </a:ext>
            </a:extLst>
          </p:cNvPr>
          <p:cNvSpPr>
            <a:spLocks noGrp="1"/>
          </p:cNvSpPr>
          <p:nvPr>
            <p:ph type="body" sz="quarter" idx="30" hasCustomPrompt="1"/>
          </p:nvPr>
        </p:nvSpPr>
        <p:spPr>
          <a:xfrm>
            <a:off x="8096490" y="1819214"/>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P.</a:t>
            </a:r>
          </a:p>
        </p:txBody>
      </p:sp>
      <p:sp>
        <p:nvSpPr>
          <p:cNvPr id="22" name="Text Placeholder 5">
            <a:extLst>
              <a:ext uri="{FF2B5EF4-FFF2-40B4-BE49-F238E27FC236}">
                <a16:creationId xmlns:a16="http://schemas.microsoft.com/office/drawing/2014/main" id="{7F1DF5F8-659D-A44F-83C9-6D833C4EB606}"/>
              </a:ext>
            </a:extLst>
          </p:cNvPr>
          <p:cNvSpPr>
            <a:spLocks noGrp="1"/>
          </p:cNvSpPr>
          <p:nvPr>
            <p:ph type="body" sz="quarter" idx="31"/>
          </p:nvPr>
        </p:nvSpPr>
        <p:spPr>
          <a:xfrm>
            <a:off x="8555038" y="1817780"/>
            <a:ext cx="2542384" cy="1002384"/>
          </a:xfrm>
        </p:spPr>
        <p:txBody>
          <a:bodyPr/>
          <a:lstStyle>
            <a:lvl1pPr marL="0" indent="0">
              <a:buNone/>
              <a:defRPr sz="1800"/>
            </a:lvl1pPr>
            <a:lvl2pPr marL="457200" indent="0">
              <a:buNone/>
              <a:defRPr/>
            </a:lvl2pPr>
          </a:lstStyle>
          <a:p>
            <a:pPr lvl="0"/>
            <a:r>
              <a:rPr lang="en-US"/>
              <a:t>Click to edit Master text styles</a:t>
            </a:r>
          </a:p>
        </p:txBody>
      </p:sp>
      <p:sp>
        <p:nvSpPr>
          <p:cNvPr id="23" name="Picture Placeholder 17">
            <a:extLst>
              <a:ext uri="{FF2B5EF4-FFF2-40B4-BE49-F238E27FC236}">
                <a16:creationId xmlns:a16="http://schemas.microsoft.com/office/drawing/2014/main" id="{901B01A7-EF9C-4C45-A784-D8123C5C0AB1}"/>
              </a:ext>
            </a:extLst>
          </p:cNvPr>
          <p:cNvSpPr>
            <a:spLocks noGrp="1"/>
          </p:cNvSpPr>
          <p:nvPr>
            <p:ph type="pic" sz="quarter" idx="32"/>
          </p:nvPr>
        </p:nvSpPr>
        <p:spPr>
          <a:xfrm>
            <a:off x="4617218" y="2803768"/>
            <a:ext cx="2997200" cy="3853743"/>
          </a:xfrm>
        </p:spPr>
        <p:txBody>
          <a:bodyPr/>
          <a:lstStyle/>
          <a:p>
            <a:endParaRPr lang="en-US"/>
          </a:p>
        </p:txBody>
      </p:sp>
      <p:sp>
        <p:nvSpPr>
          <p:cNvPr id="24" name="Text Placeholder 3">
            <a:extLst>
              <a:ext uri="{FF2B5EF4-FFF2-40B4-BE49-F238E27FC236}">
                <a16:creationId xmlns:a16="http://schemas.microsoft.com/office/drawing/2014/main" id="{147032A4-6EBA-F648-B60F-96733CE42F20}"/>
              </a:ext>
            </a:extLst>
          </p:cNvPr>
          <p:cNvSpPr>
            <a:spLocks noGrp="1"/>
          </p:cNvSpPr>
          <p:nvPr>
            <p:ph type="body" sz="quarter" idx="33" hasCustomPrompt="1"/>
          </p:nvPr>
        </p:nvSpPr>
        <p:spPr>
          <a:xfrm>
            <a:off x="4611108" y="1785998"/>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P.</a:t>
            </a:r>
          </a:p>
        </p:txBody>
      </p:sp>
      <p:sp>
        <p:nvSpPr>
          <p:cNvPr id="25" name="Text Placeholder 5">
            <a:extLst>
              <a:ext uri="{FF2B5EF4-FFF2-40B4-BE49-F238E27FC236}">
                <a16:creationId xmlns:a16="http://schemas.microsoft.com/office/drawing/2014/main" id="{78A5E5CF-B1F9-BA43-9109-A3E59F560B1F}"/>
              </a:ext>
            </a:extLst>
          </p:cNvPr>
          <p:cNvSpPr>
            <a:spLocks noGrp="1"/>
          </p:cNvSpPr>
          <p:nvPr>
            <p:ph type="body" sz="quarter" idx="34"/>
          </p:nvPr>
        </p:nvSpPr>
        <p:spPr>
          <a:xfrm>
            <a:off x="5069656" y="1784564"/>
            <a:ext cx="2542384" cy="1002384"/>
          </a:xfrm>
        </p:spPr>
        <p:txBody>
          <a:bodyPr/>
          <a:lstStyle>
            <a:lvl1pPr marL="0" indent="0">
              <a:buNone/>
              <a:defRPr sz="1800"/>
            </a:lvl1pPr>
            <a:lvl2pPr marL="457200" indent="0">
              <a:buNone/>
              <a:defRPr/>
            </a:lvl2pPr>
          </a:lstStyle>
          <a:p>
            <a:pPr lvl="0"/>
            <a:r>
              <a:rPr lang="en-US"/>
              <a:t>Click to edit Master text styles</a:t>
            </a:r>
          </a:p>
        </p:txBody>
      </p:sp>
      <p:sp>
        <p:nvSpPr>
          <p:cNvPr id="32" name="Picture Placeholder 17">
            <a:extLst>
              <a:ext uri="{FF2B5EF4-FFF2-40B4-BE49-F238E27FC236}">
                <a16:creationId xmlns:a16="http://schemas.microsoft.com/office/drawing/2014/main" id="{1E14F989-44A1-BC47-B163-1FE4CA31C1C2}"/>
              </a:ext>
            </a:extLst>
          </p:cNvPr>
          <p:cNvSpPr>
            <a:spLocks noGrp="1"/>
          </p:cNvSpPr>
          <p:nvPr>
            <p:ph type="pic" sz="quarter" idx="35"/>
          </p:nvPr>
        </p:nvSpPr>
        <p:spPr>
          <a:xfrm>
            <a:off x="1117600" y="2786184"/>
            <a:ext cx="2997200" cy="3853743"/>
          </a:xfrm>
        </p:spPr>
        <p:txBody>
          <a:bodyPr/>
          <a:lstStyle/>
          <a:p>
            <a:endParaRPr lang="en-US"/>
          </a:p>
        </p:txBody>
      </p:sp>
      <p:sp>
        <p:nvSpPr>
          <p:cNvPr id="33" name="Text Placeholder 3">
            <a:extLst>
              <a:ext uri="{FF2B5EF4-FFF2-40B4-BE49-F238E27FC236}">
                <a16:creationId xmlns:a16="http://schemas.microsoft.com/office/drawing/2014/main" id="{EAC8CC29-4F6E-854B-B54D-4ACFE97A777E}"/>
              </a:ext>
            </a:extLst>
          </p:cNvPr>
          <p:cNvSpPr>
            <a:spLocks noGrp="1"/>
          </p:cNvSpPr>
          <p:nvPr>
            <p:ph type="body" sz="quarter" idx="36" hasCustomPrompt="1"/>
          </p:nvPr>
        </p:nvSpPr>
        <p:spPr>
          <a:xfrm>
            <a:off x="1111490" y="1768414"/>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P.</a:t>
            </a:r>
          </a:p>
        </p:txBody>
      </p:sp>
      <p:sp>
        <p:nvSpPr>
          <p:cNvPr id="34" name="Text Placeholder 5">
            <a:extLst>
              <a:ext uri="{FF2B5EF4-FFF2-40B4-BE49-F238E27FC236}">
                <a16:creationId xmlns:a16="http://schemas.microsoft.com/office/drawing/2014/main" id="{92F639A9-3FC1-D840-A378-BCEE3AB56D38}"/>
              </a:ext>
            </a:extLst>
          </p:cNvPr>
          <p:cNvSpPr>
            <a:spLocks noGrp="1"/>
          </p:cNvSpPr>
          <p:nvPr>
            <p:ph type="body" sz="quarter" idx="37"/>
          </p:nvPr>
        </p:nvSpPr>
        <p:spPr>
          <a:xfrm>
            <a:off x="1570038" y="1766980"/>
            <a:ext cx="2544762" cy="1002384"/>
          </a:xfrm>
        </p:spPr>
        <p:txBody>
          <a:bodyPr/>
          <a:lstStyle>
            <a:lvl1pPr marL="0" indent="0">
              <a:buNone/>
              <a:defRPr sz="1800"/>
            </a:lvl1pPr>
            <a:lvl2pPr marL="457200" indent="0">
              <a:buNone/>
              <a:defRPr/>
            </a:lvl2pPr>
          </a:lstStyle>
          <a:p>
            <a:pPr lvl="0"/>
            <a:r>
              <a:rPr lang="en-US"/>
              <a:t>Click to edit Master text styles</a:t>
            </a:r>
          </a:p>
        </p:txBody>
      </p:sp>
      <p:sp>
        <p:nvSpPr>
          <p:cNvPr id="15" name="Text Placeholder 27">
            <a:extLst>
              <a:ext uri="{FF2B5EF4-FFF2-40B4-BE49-F238E27FC236}">
                <a16:creationId xmlns:a16="http://schemas.microsoft.com/office/drawing/2014/main" id="{F99309C9-5166-184C-B4BF-4EED3E59E9CC}"/>
              </a:ext>
            </a:extLst>
          </p:cNvPr>
          <p:cNvSpPr>
            <a:spLocks noGrp="1"/>
          </p:cNvSpPr>
          <p:nvPr>
            <p:ph type="body" sz="quarter" idx="19" hasCustomPrompt="1"/>
          </p:nvPr>
        </p:nvSpPr>
        <p:spPr>
          <a:xfrm>
            <a:off x="2296632" y="-1"/>
            <a:ext cx="6481011" cy="850897"/>
          </a:xfrm>
        </p:spPr>
        <p:txBody>
          <a:bodyPr anchor="ctr">
            <a:normAutofit/>
          </a:bodyPr>
          <a:lstStyle>
            <a:lvl1pPr marL="0" indent="0" algn="l">
              <a:buNone/>
              <a:defRPr sz="3200"/>
            </a:lvl1pPr>
          </a:lstStyle>
          <a:p>
            <a:pPr lvl="0"/>
            <a:r>
              <a:rPr lang="en-US"/>
              <a:t>What step this is</a:t>
            </a:r>
          </a:p>
        </p:txBody>
      </p:sp>
    </p:spTree>
    <p:extLst>
      <p:ext uri="{BB962C8B-B14F-4D97-AF65-F5344CB8AC3E}">
        <p14:creationId xmlns:p14="http://schemas.microsoft.com/office/powerpoint/2010/main" val="1267325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51389C-1A25-044F-A71A-604C5347FA62}"/>
              </a:ext>
            </a:extLst>
          </p:cNvPr>
          <p:cNvSpPr/>
          <p:nvPr userDrawn="1"/>
        </p:nvSpPr>
        <p:spPr>
          <a:xfrm>
            <a:off x="-1" y="-4935"/>
            <a:ext cx="2296633"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0">
                <a:ln w="3175">
                  <a:noFill/>
                </a:ln>
                <a:effectLst>
                  <a:glow>
                    <a:schemeClr val="bg1"/>
                  </a:glow>
                </a:effectLst>
              </a:rPr>
              <a:t>     Hardware</a:t>
            </a:r>
          </a:p>
        </p:txBody>
      </p:sp>
      <p:cxnSp>
        <p:nvCxnSpPr>
          <p:cNvPr id="16" name="Straight Connector 15">
            <a:extLst>
              <a:ext uri="{FF2B5EF4-FFF2-40B4-BE49-F238E27FC236}">
                <a16:creationId xmlns:a16="http://schemas.microsoft.com/office/drawing/2014/main" id="{48829ED3-38E6-B048-BB64-2DC0CE6BBFCB}"/>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27608EBB-8F8B-5E4B-BD61-8EBC50D055DD}"/>
              </a:ext>
            </a:extLst>
          </p:cNvPr>
          <p:cNvSpPr>
            <a:spLocks noGrp="1"/>
          </p:cNvSpPr>
          <p:nvPr>
            <p:ph type="pic" sz="quarter" idx="20"/>
          </p:nvPr>
        </p:nvSpPr>
        <p:spPr>
          <a:xfrm>
            <a:off x="609600" y="2836985"/>
            <a:ext cx="4900246" cy="3853743"/>
          </a:xfrm>
        </p:spPr>
        <p:txBody>
          <a:bodyPr/>
          <a:lstStyle/>
          <a:p>
            <a:endParaRPr lang="en-US"/>
          </a:p>
        </p:txBody>
      </p:sp>
      <p:sp>
        <p:nvSpPr>
          <p:cNvPr id="7" name="Picture Placeholder 17">
            <a:extLst>
              <a:ext uri="{FF2B5EF4-FFF2-40B4-BE49-F238E27FC236}">
                <a16:creationId xmlns:a16="http://schemas.microsoft.com/office/drawing/2014/main" id="{A6F3E6E5-24BB-A949-9ADF-5919EA544733}"/>
              </a:ext>
            </a:extLst>
          </p:cNvPr>
          <p:cNvSpPr>
            <a:spLocks noGrp="1"/>
          </p:cNvSpPr>
          <p:nvPr>
            <p:ph type="pic" sz="quarter" idx="21"/>
          </p:nvPr>
        </p:nvSpPr>
        <p:spPr>
          <a:xfrm>
            <a:off x="6682155" y="2836985"/>
            <a:ext cx="4900246" cy="3853743"/>
          </a:xfrm>
        </p:spPr>
        <p:txBody>
          <a:bodyPr/>
          <a:lstStyle/>
          <a:p>
            <a:endParaRPr lang="en-US"/>
          </a:p>
        </p:txBody>
      </p:sp>
      <p:sp>
        <p:nvSpPr>
          <p:cNvPr id="4" name="Text Placeholder 3">
            <a:extLst>
              <a:ext uri="{FF2B5EF4-FFF2-40B4-BE49-F238E27FC236}">
                <a16:creationId xmlns:a16="http://schemas.microsoft.com/office/drawing/2014/main" id="{CF73E71C-BE94-EB42-B3AF-58A7C7FB177E}"/>
              </a:ext>
            </a:extLst>
          </p:cNvPr>
          <p:cNvSpPr>
            <a:spLocks noGrp="1"/>
          </p:cNvSpPr>
          <p:nvPr>
            <p:ph type="body" sz="quarter" idx="22" hasCustomPrompt="1"/>
          </p:nvPr>
        </p:nvSpPr>
        <p:spPr>
          <a:xfrm>
            <a:off x="603490" y="1819215"/>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P.</a:t>
            </a:r>
          </a:p>
        </p:txBody>
      </p:sp>
      <p:sp>
        <p:nvSpPr>
          <p:cNvPr id="6" name="Text Placeholder 5">
            <a:extLst>
              <a:ext uri="{FF2B5EF4-FFF2-40B4-BE49-F238E27FC236}">
                <a16:creationId xmlns:a16="http://schemas.microsoft.com/office/drawing/2014/main" id="{4131B785-2259-DE45-80FA-66F46AFBB40B}"/>
              </a:ext>
            </a:extLst>
          </p:cNvPr>
          <p:cNvSpPr>
            <a:spLocks noGrp="1"/>
          </p:cNvSpPr>
          <p:nvPr>
            <p:ph type="body" sz="quarter" idx="23"/>
          </p:nvPr>
        </p:nvSpPr>
        <p:spPr>
          <a:xfrm>
            <a:off x="1062039" y="1817781"/>
            <a:ext cx="4447808" cy="1002384"/>
          </a:xfrm>
        </p:spPr>
        <p:txBody>
          <a:bodyPr/>
          <a:lstStyle>
            <a:lvl1pPr marL="0" indent="0">
              <a:buNone/>
              <a:defRPr sz="1800"/>
            </a:lvl1pPr>
            <a:lvl2pPr marL="457200" indent="0">
              <a:buNone/>
              <a:defRPr/>
            </a:lvl2pPr>
          </a:lstStyle>
          <a:p>
            <a:pPr lvl="0"/>
            <a:r>
              <a:rPr lang="en-US"/>
              <a:t>Click to edit Master text styles</a:t>
            </a:r>
          </a:p>
        </p:txBody>
      </p:sp>
      <p:sp>
        <p:nvSpPr>
          <p:cNvPr id="12" name="Text Placeholder 3">
            <a:extLst>
              <a:ext uri="{FF2B5EF4-FFF2-40B4-BE49-F238E27FC236}">
                <a16:creationId xmlns:a16="http://schemas.microsoft.com/office/drawing/2014/main" id="{E6F2667F-FB73-B14B-8DB1-9F7BCA26F6C2}"/>
              </a:ext>
            </a:extLst>
          </p:cNvPr>
          <p:cNvSpPr>
            <a:spLocks noGrp="1"/>
          </p:cNvSpPr>
          <p:nvPr>
            <p:ph type="body" sz="quarter" idx="24" hasCustomPrompt="1"/>
          </p:nvPr>
        </p:nvSpPr>
        <p:spPr>
          <a:xfrm>
            <a:off x="6709228" y="1828031"/>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Q.</a:t>
            </a:r>
          </a:p>
        </p:txBody>
      </p:sp>
      <p:sp>
        <p:nvSpPr>
          <p:cNvPr id="13" name="Text Placeholder 5">
            <a:extLst>
              <a:ext uri="{FF2B5EF4-FFF2-40B4-BE49-F238E27FC236}">
                <a16:creationId xmlns:a16="http://schemas.microsoft.com/office/drawing/2014/main" id="{C082218A-09E2-4244-9F96-3F6C580FB034}"/>
              </a:ext>
            </a:extLst>
          </p:cNvPr>
          <p:cNvSpPr>
            <a:spLocks noGrp="1"/>
          </p:cNvSpPr>
          <p:nvPr>
            <p:ph type="body" sz="quarter" idx="25"/>
          </p:nvPr>
        </p:nvSpPr>
        <p:spPr>
          <a:xfrm>
            <a:off x="7165735" y="1827976"/>
            <a:ext cx="4422775" cy="992188"/>
          </a:xfrm>
        </p:spPr>
        <p:txBody>
          <a:bodyPr/>
          <a:lstStyle>
            <a:lvl1pPr marL="0" indent="0">
              <a:buNone/>
              <a:defRPr sz="1800"/>
            </a:lvl1pPr>
            <a:lvl2pPr marL="457200" indent="0">
              <a:buNone/>
              <a:defRPr/>
            </a:lvl2pPr>
          </a:lstStyle>
          <a:p>
            <a:pPr lvl="0"/>
            <a:r>
              <a:rPr lang="en-US"/>
              <a:t>Click to edit Master text styles</a:t>
            </a:r>
          </a:p>
        </p:txBody>
      </p:sp>
      <p:sp>
        <p:nvSpPr>
          <p:cNvPr id="15" name="Text Placeholder 27">
            <a:extLst>
              <a:ext uri="{FF2B5EF4-FFF2-40B4-BE49-F238E27FC236}">
                <a16:creationId xmlns:a16="http://schemas.microsoft.com/office/drawing/2014/main" id="{63F922FD-8E1B-E441-8E1E-87C9305C43EA}"/>
              </a:ext>
            </a:extLst>
          </p:cNvPr>
          <p:cNvSpPr>
            <a:spLocks noGrp="1"/>
          </p:cNvSpPr>
          <p:nvPr>
            <p:ph type="body" sz="quarter" idx="19" hasCustomPrompt="1"/>
          </p:nvPr>
        </p:nvSpPr>
        <p:spPr>
          <a:xfrm>
            <a:off x="2296632" y="-1"/>
            <a:ext cx="6481011" cy="850897"/>
          </a:xfrm>
        </p:spPr>
        <p:txBody>
          <a:bodyPr anchor="ctr">
            <a:normAutofit/>
          </a:bodyPr>
          <a:lstStyle>
            <a:lvl1pPr marL="0" indent="0" algn="l">
              <a:buNone/>
              <a:defRPr sz="3200"/>
            </a:lvl1pPr>
          </a:lstStyle>
          <a:p>
            <a:pPr lvl="0"/>
            <a:r>
              <a:rPr lang="en-US"/>
              <a:t>What step this is</a:t>
            </a:r>
          </a:p>
        </p:txBody>
      </p:sp>
    </p:spTree>
    <p:extLst>
      <p:ext uri="{BB962C8B-B14F-4D97-AF65-F5344CB8AC3E}">
        <p14:creationId xmlns:p14="http://schemas.microsoft.com/office/powerpoint/2010/main" val="1356930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A45ECA-8D15-DB4A-AF8F-AA62A305BD4E}"/>
              </a:ext>
            </a:extLst>
          </p:cNvPr>
          <p:cNvSpPr>
            <a:spLocks noGrp="1"/>
          </p:cNvSpPr>
          <p:nvPr>
            <p:ph type="body" sz="quarter" idx="13" hasCustomPrompt="1"/>
          </p:nvPr>
        </p:nvSpPr>
        <p:spPr>
          <a:xfrm>
            <a:off x="572588" y="1046163"/>
            <a:ext cx="775995" cy="365125"/>
          </a:xfrm>
        </p:spPr>
        <p:txBody>
          <a:bodyPr>
            <a:normAutofit/>
          </a:bodyPr>
          <a:lstStyle>
            <a:lvl1pPr marL="0" indent="0">
              <a:buNone/>
              <a:defRPr sz="2000" b="1"/>
            </a:lvl1pPr>
          </a:lstStyle>
          <a:p>
            <a:pPr lvl="0"/>
            <a:r>
              <a:rPr lang="en-US"/>
              <a:t>10.10</a:t>
            </a:r>
          </a:p>
        </p:txBody>
      </p:sp>
      <p:sp>
        <p:nvSpPr>
          <p:cNvPr id="15" name="Text Placeholder 14">
            <a:extLst>
              <a:ext uri="{FF2B5EF4-FFF2-40B4-BE49-F238E27FC236}">
                <a16:creationId xmlns:a16="http://schemas.microsoft.com/office/drawing/2014/main" id="{EC2B3F92-6CDD-DD44-AC94-D20680B562D4}"/>
              </a:ext>
            </a:extLst>
          </p:cNvPr>
          <p:cNvSpPr>
            <a:spLocks noGrp="1"/>
          </p:cNvSpPr>
          <p:nvPr>
            <p:ph type="body" sz="quarter" idx="14"/>
          </p:nvPr>
        </p:nvSpPr>
        <p:spPr>
          <a:xfrm>
            <a:off x="1614489" y="1039280"/>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A1B25771-012D-A248-B4D9-B8C354DC5C24}"/>
              </a:ext>
            </a:extLst>
          </p:cNvPr>
          <p:cNvSpPr>
            <a:spLocks noGrp="1"/>
          </p:cNvSpPr>
          <p:nvPr>
            <p:ph type="pic" sz="quarter" idx="15"/>
          </p:nvPr>
        </p:nvSpPr>
        <p:spPr>
          <a:xfrm>
            <a:off x="8153400" y="1039280"/>
            <a:ext cx="3200400" cy="1892300"/>
          </a:xfrm>
        </p:spPr>
        <p:txBody>
          <a:bodyPr/>
          <a:lstStyle>
            <a:lvl1pPr marL="0" indent="0">
              <a:buNone/>
              <a:defRPr/>
            </a:lvl1pPr>
          </a:lstStyle>
          <a:p>
            <a:endParaRPr lang="en-US"/>
          </a:p>
        </p:txBody>
      </p:sp>
      <p:sp>
        <p:nvSpPr>
          <p:cNvPr id="20" name="Text Placeholder 11">
            <a:extLst>
              <a:ext uri="{FF2B5EF4-FFF2-40B4-BE49-F238E27FC236}">
                <a16:creationId xmlns:a16="http://schemas.microsoft.com/office/drawing/2014/main" id="{DFC2AFC8-52D7-134C-BECF-BE2922AFA02F}"/>
              </a:ext>
            </a:extLst>
          </p:cNvPr>
          <p:cNvSpPr>
            <a:spLocks noGrp="1"/>
          </p:cNvSpPr>
          <p:nvPr>
            <p:ph type="body" sz="quarter" idx="16" hasCustomPrompt="1"/>
          </p:nvPr>
        </p:nvSpPr>
        <p:spPr>
          <a:xfrm>
            <a:off x="572588" y="3539785"/>
            <a:ext cx="775995" cy="365125"/>
          </a:xfrm>
        </p:spPr>
        <p:txBody>
          <a:bodyPr>
            <a:normAutofit/>
          </a:bodyPr>
          <a:lstStyle>
            <a:lvl1pPr marL="0" indent="0">
              <a:buNone/>
              <a:defRPr sz="2000" b="1"/>
            </a:lvl1pPr>
          </a:lstStyle>
          <a:p>
            <a:pPr lvl="0"/>
            <a:r>
              <a:rPr lang="en-US"/>
              <a:t>10.10</a:t>
            </a:r>
          </a:p>
        </p:txBody>
      </p:sp>
      <p:sp>
        <p:nvSpPr>
          <p:cNvPr id="21" name="Text Placeholder 14">
            <a:extLst>
              <a:ext uri="{FF2B5EF4-FFF2-40B4-BE49-F238E27FC236}">
                <a16:creationId xmlns:a16="http://schemas.microsoft.com/office/drawing/2014/main" id="{6EE5CA26-BBA9-584E-A3FD-C426CE8C6CC3}"/>
              </a:ext>
            </a:extLst>
          </p:cNvPr>
          <p:cNvSpPr>
            <a:spLocks noGrp="1"/>
          </p:cNvSpPr>
          <p:nvPr>
            <p:ph type="body" sz="quarter" idx="17"/>
          </p:nvPr>
        </p:nvSpPr>
        <p:spPr>
          <a:xfrm>
            <a:off x="1620585" y="3514256"/>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16">
            <a:extLst>
              <a:ext uri="{FF2B5EF4-FFF2-40B4-BE49-F238E27FC236}">
                <a16:creationId xmlns:a16="http://schemas.microsoft.com/office/drawing/2014/main" id="{E475B8BB-4ACE-1A4B-BA66-A88D19C16122}"/>
              </a:ext>
            </a:extLst>
          </p:cNvPr>
          <p:cNvSpPr>
            <a:spLocks noGrp="1"/>
          </p:cNvSpPr>
          <p:nvPr>
            <p:ph type="pic" sz="quarter" idx="18"/>
          </p:nvPr>
        </p:nvSpPr>
        <p:spPr>
          <a:xfrm>
            <a:off x="8159496" y="3514256"/>
            <a:ext cx="3200400" cy="1892300"/>
          </a:xfrm>
        </p:spPr>
        <p:txBody>
          <a:bodyPr/>
          <a:lstStyle>
            <a:lvl1pPr marL="0" indent="0">
              <a:buNone/>
              <a:defRPr/>
            </a:lvl1pPr>
          </a:lstStyle>
          <a:p>
            <a:endParaRPr lang="en-US"/>
          </a:p>
        </p:txBody>
      </p:sp>
      <p:sp>
        <p:nvSpPr>
          <p:cNvPr id="26" name="Rectangle 25">
            <a:extLst>
              <a:ext uri="{FF2B5EF4-FFF2-40B4-BE49-F238E27FC236}">
                <a16:creationId xmlns:a16="http://schemas.microsoft.com/office/drawing/2014/main" id="{5D0E57D5-D283-4642-A210-8181B8EF16AF}"/>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a:ln w="3175">
                <a:noFill/>
              </a:ln>
              <a:effectLst>
                <a:glow>
                  <a:schemeClr val="bg1"/>
                </a:glow>
              </a:effectLst>
            </a:endParaRPr>
          </a:p>
        </p:txBody>
      </p:sp>
      <p:cxnSp>
        <p:nvCxnSpPr>
          <p:cNvPr id="31" name="Straight Connector 30">
            <a:extLst>
              <a:ext uri="{FF2B5EF4-FFF2-40B4-BE49-F238E27FC236}">
                <a16:creationId xmlns:a16="http://schemas.microsoft.com/office/drawing/2014/main" id="{C3773936-3230-444D-AFC8-5A4F551E296D}"/>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27">
            <a:extLst>
              <a:ext uri="{FF2B5EF4-FFF2-40B4-BE49-F238E27FC236}">
                <a16:creationId xmlns:a16="http://schemas.microsoft.com/office/drawing/2014/main" id="{998CD7C2-83C8-1D46-ACB2-F7F452876977}"/>
              </a:ext>
            </a:extLst>
          </p:cNvPr>
          <p:cNvSpPr>
            <a:spLocks noGrp="1"/>
          </p:cNvSpPr>
          <p:nvPr>
            <p:ph type="body" sz="quarter" idx="19" hasCustomPrompt="1"/>
          </p:nvPr>
        </p:nvSpPr>
        <p:spPr>
          <a:xfrm>
            <a:off x="2021305" y="7765"/>
            <a:ext cx="6481011" cy="850897"/>
          </a:xfrm>
        </p:spPr>
        <p:txBody>
          <a:bodyPr anchor="ctr">
            <a:normAutofit/>
          </a:bodyPr>
          <a:lstStyle>
            <a:lvl1pPr marL="0" indent="0" algn="l">
              <a:buNone/>
              <a:defRPr sz="3200"/>
            </a:lvl1pPr>
          </a:lstStyle>
          <a:p>
            <a:pPr lvl="0"/>
            <a:r>
              <a:rPr lang="en-US"/>
              <a:t>What step this is</a:t>
            </a:r>
          </a:p>
        </p:txBody>
      </p:sp>
    </p:spTree>
    <p:extLst>
      <p:ext uri="{BB962C8B-B14F-4D97-AF65-F5344CB8AC3E}">
        <p14:creationId xmlns:p14="http://schemas.microsoft.com/office/powerpoint/2010/main" val="74110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6EE5CA26-BBA9-584E-A3FD-C426CE8C6CC3}"/>
              </a:ext>
            </a:extLst>
          </p:cNvPr>
          <p:cNvSpPr>
            <a:spLocks noGrp="1"/>
          </p:cNvSpPr>
          <p:nvPr>
            <p:ph type="body" sz="quarter" idx="17"/>
          </p:nvPr>
        </p:nvSpPr>
        <p:spPr>
          <a:xfrm>
            <a:off x="572588" y="2337046"/>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16">
            <a:extLst>
              <a:ext uri="{FF2B5EF4-FFF2-40B4-BE49-F238E27FC236}">
                <a16:creationId xmlns:a16="http://schemas.microsoft.com/office/drawing/2014/main" id="{E475B8BB-4ACE-1A4B-BA66-A88D19C16122}"/>
              </a:ext>
            </a:extLst>
          </p:cNvPr>
          <p:cNvSpPr>
            <a:spLocks noGrp="1"/>
          </p:cNvSpPr>
          <p:nvPr>
            <p:ph type="pic" sz="quarter" idx="18"/>
          </p:nvPr>
        </p:nvSpPr>
        <p:spPr>
          <a:xfrm>
            <a:off x="7914798" y="1845001"/>
            <a:ext cx="3200400" cy="4130794"/>
          </a:xfrm>
        </p:spPr>
        <p:txBody>
          <a:bodyPr/>
          <a:lstStyle>
            <a:lvl1pPr marL="0" indent="0">
              <a:buNone/>
              <a:defRPr/>
            </a:lvl1pPr>
          </a:lstStyle>
          <a:p>
            <a:endParaRPr lang="en-US"/>
          </a:p>
        </p:txBody>
      </p:sp>
      <p:sp>
        <p:nvSpPr>
          <p:cNvPr id="26" name="Rectangle 25">
            <a:extLst>
              <a:ext uri="{FF2B5EF4-FFF2-40B4-BE49-F238E27FC236}">
                <a16:creationId xmlns:a16="http://schemas.microsoft.com/office/drawing/2014/main" id="{5D0E57D5-D283-4642-A210-8181B8EF16AF}"/>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a:ln w="3175">
                <a:noFill/>
              </a:ln>
              <a:effectLst>
                <a:glow>
                  <a:schemeClr val="bg1"/>
                </a:glow>
              </a:effectLst>
            </a:endParaRPr>
          </a:p>
        </p:txBody>
      </p:sp>
      <p:cxnSp>
        <p:nvCxnSpPr>
          <p:cNvPr id="31" name="Straight Connector 30">
            <a:extLst>
              <a:ext uri="{FF2B5EF4-FFF2-40B4-BE49-F238E27FC236}">
                <a16:creationId xmlns:a16="http://schemas.microsoft.com/office/drawing/2014/main" id="{C3773936-3230-444D-AFC8-5A4F551E296D}"/>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27">
            <a:extLst>
              <a:ext uri="{FF2B5EF4-FFF2-40B4-BE49-F238E27FC236}">
                <a16:creationId xmlns:a16="http://schemas.microsoft.com/office/drawing/2014/main" id="{998CD7C2-83C8-1D46-ACB2-F7F452876977}"/>
              </a:ext>
            </a:extLst>
          </p:cNvPr>
          <p:cNvSpPr>
            <a:spLocks noGrp="1"/>
          </p:cNvSpPr>
          <p:nvPr>
            <p:ph type="body" sz="quarter" idx="19"/>
          </p:nvPr>
        </p:nvSpPr>
        <p:spPr>
          <a:xfrm>
            <a:off x="2021305" y="7765"/>
            <a:ext cx="6481011" cy="850897"/>
          </a:xfrm>
        </p:spPr>
        <p:txBody>
          <a:bodyPr anchor="ctr">
            <a:normAutofit/>
          </a:bodyPr>
          <a:lstStyle>
            <a:lvl1pPr marL="0" indent="0" algn="l">
              <a:buNone/>
              <a:defRPr sz="3200"/>
            </a:lvl1pPr>
          </a:lstStyle>
          <a:p>
            <a:pPr lvl="0"/>
            <a:endParaRPr lang="en-US"/>
          </a:p>
        </p:txBody>
      </p:sp>
      <p:sp>
        <p:nvSpPr>
          <p:cNvPr id="2" name="TextBox 1">
            <a:extLst>
              <a:ext uri="{FF2B5EF4-FFF2-40B4-BE49-F238E27FC236}">
                <a16:creationId xmlns:a16="http://schemas.microsoft.com/office/drawing/2014/main" id="{1D91E9C8-54F3-9D48-8C70-7BC040FA9B59}"/>
              </a:ext>
            </a:extLst>
          </p:cNvPr>
          <p:cNvSpPr txBox="1"/>
          <p:nvPr userDrawn="1"/>
        </p:nvSpPr>
        <p:spPr>
          <a:xfrm>
            <a:off x="572588" y="1260226"/>
            <a:ext cx="3218958" cy="584775"/>
          </a:xfrm>
          <a:prstGeom prst="rect">
            <a:avLst/>
          </a:prstGeom>
          <a:noFill/>
        </p:spPr>
        <p:txBody>
          <a:bodyPr wrap="none" rtlCol="0">
            <a:spAutoFit/>
          </a:bodyPr>
          <a:lstStyle/>
          <a:p>
            <a:r>
              <a:rPr lang="en-US" sz="3200"/>
              <a:t>Materials needed:</a:t>
            </a:r>
          </a:p>
        </p:txBody>
      </p:sp>
    </p:spTree>
    <p:extLst>
      <p:ext uri="{BB962C8B-B14F-4D97-AF65-F5344CB8AC3E}">
        <p14:creationId xmlns:p14="http://schemas.microsoft.com/office/powerpoint/2010/main" val="1696752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A45ECA-8D15-DB4A-AF8F-AA62A305BD4E}"/>
              </a:ext>
            </a:extLst>
          </p:cNvPr>
          <p:cNvSpPr>
            <a:spLocks noGrp="1"/>
          </p:cNvSpPr>
          <p:nvPr>
            <p:ph type="body" sz="quarter" idx="13" hasCustomPrompt="1"/>
          </p:nvPr>
        </p:nvSpPr>
        <p:spPr>
          <a:xfrm>
            <a:off x="572588" y="1046163"/>
            <a:ext cx="775995" cy="365125"/>
          </a:xfrm>
        </p:spPr>
        <p:txBody>
          <a:bodyPr>
            <a:normAutofit/>
          </a:bodyPr>
          <a:lstStyle>
            <a:lvl1pPr marL="0" indent="0">
              <a:buNone/>
              <a:defRPr sz="2000" b="1"/>
            </a:lvl1pPr>
          </a:lstStyle>
          <a:p>
            <a:pPr lvl="0"/>
            <a:r>
              <a:rPr lang="en-US"/>
              <a:t>10.10</a:t>
            </a:r>
          </a:p>
        </p:txBody>
      </p:sp>
      <p:sp>
        <p:nvSpPr>
          <p:cNvPr id="15" name="Text Placeholder 14">
            <a:extLst>
              <a:ext uri="{FF2B5EF4-FFF2-40B4-BE49-F238E27FC236}">
                <a16:creationId xmlns:a16="http://schemas.microsoft.com/office/drawing/2014/main" id="{EC2B3F92-6CDD-DD44-AC94-D20680B562D4}"/>
              </a:ext>
            </a:extLst>
          </p:cNvPr>
          <p:cNvSpPr>
            <a:spLocks noGrp="1"/>
          </p:cNvSpPr>
          <p:nvPr>
            <p:ph type="body" sz="quarter" idx="14"/>
          </p:nvPr>
        </p:nvSpPr>
        <p:spPr>
          <a:xfrm>
            <a:off x="1614489" y="1039280"/>
            <a:ext cx="6007100" cy="1892300"/>
          </a:xfrm>
        </p:spPr>
        <p:txBody>
          <a:bodyPr>
            <a:normAutofit/>
          </a:bodyPr>
          <a:lstStyle>
            <a:lvl1pPr marL="0" indent="0">
              <a:buNone/>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A1B25771-012D-A248-B4D9-B8C354DC5C24}"/>
              </a:ext>
            </a:extLst>
          </p:cNvPr>
          <p:cNvSpPr>
            <a:spLocks noGrp="1"/>
          </p:cNvSpPr>
          <p:nvPr>
            <p:ph type="pic" sz="quarter" idx="15"/>
          </p:nvPr>
        </p:nvSpPr>
        <p:spPr>
          <a:xfrm>
            <a:off x="8153400" y="1039280"/>
            <a:ext cx="3200400" cy="1892300"/>
          </a:xfrm>
        </p:spPr>
        <p:txBody>
          <a:bodyPr/>
          <a:lstStyle>
            <a:lvl1pPr marL="0" indent="0">
              <a:buNone/>
              <a:defRPr/>
            </a:lvl1pPr>
          </a:lstStyle>
          <a:p>
            <a:endParaRPr lang="en-US"/>
          </a:p>
        </p:txBody>
      </p:sp>
      <p:sp>
        <p:nvSpPr>
          <p:cNvPr id="20" name="Text Placeholder 11">
            <a:extLst>
              <a:ext uri="{FF2B5EF4-FFF2-40B4-BE49-F238E27FC236}">
                <a16:creationId xmlns:a16="http://schemas.microsoft.com/office/drawing/2014/main" id="{DFC2AFC8-52D7-134C-BECF-BE2922AFA02F}"/>
              </a:ext>
            </a:extLst>
          </p:cNvPr>
          <p:cNvSpPr>
            <a:spLocks noGrp="1"/>
          </p:cNvSpPr>
          <p:nvPr>
            <p:ph type="body" sz="quarter" idx="16" hasCustomPrompt="1"/>
          </p:nvPr>
        </p:nvSpPr>
        <p:spPr>
          <a:xfrm>
            <a:off x="572588" y="3539785"/>
            <a:ext cx="775995" cy="365125"/>
          </a:xfrm>
        </p:spPr>
        <p:txBody>
          <a:bodyPr>
            <a:normAutofit/>
          </a:bodyPr>
          <a:lstStyle>
            <a:lvl1pPr marL="0" indent="0">
              <a:buNone/>
              <a:defRPr sz="2000" b="1"/>
            </a:lvl1pPr>
          </a:lstStyle>
          <a:p>
            <a:pPr lvl="0"/>
            <a:r>
              <a:rPr lang="en-US"/>
              <a:t>10.10</a:t>
            </a:r>
          </a:p>
        </p:txBody>
      </p:sp>
      <p:sp>
        <p:nvSpPr>
          <p:cNvPr id="21" name="Text Placeholder 14">
            <a:extLst>
              <a:ext uri="{FF2B5EF4-FFF2-40B4-BE49-F238E27FC236}">
                <a16:creationId xmlns:a16="http://schemas.microsoft.com/office/drawing/2014/main" id="{6EE5CA26-BBA9-584E-A3FD-C426CE8C6CC3}"/>
              </a:ext>
            </a:extLst>
          </p:cNvPr>
          <p:cNvSpPr>
            <a:spLocks noGrp="1"/>
          </p:cNvSpPr>
          <p:nvPr>
            <p:ph type="body" sz="quarter" idx="17"/>
          </p:nvPr>
        </p:nvSpPr>
        <p:spPr>
          <a:xfrm>
            <a:off x="1620585" y="3514256"/>
            <a:ext cx="6007100" cy="1892300"/>
          </a:xfrm>
        </p:spPr>
        <p:txBody>
          <a:bodyPr>
            <a:normAutofit/>
          </a:bodyPr>
          <a:lstStyle>
            <a:lvl1pPr marL="0" indent="0">
              <a:buNone/>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16">
            <a:extLst>
              <a:ext uri="{FF2B5EF4-FFF2-40B4-BE49-F238E27FC236}">
                <a16:creationId xmlns:a16="http://schemas.microsoft.com/office/drawing/2014/main" id="{E475B8BB-4ACE-1A4B-BA66-A88D19C16122}"/>
              </a:ext>
            </a:extLst>
          </p:cNvPr>
          <p:cNvSpPr>
            <a:spLocks noGrp="1"/>
          </p:cNvSpPr>
          <p:nvPr>
            <p:ph type="pic" sz="quarter" idx="18"/>
          </p:nvPr>
        </p:nvSpPr>
        <p:spPr>
          <a:xfrm>
            <a:off x="8159496" y="3514256"/>
            <a:ext cx="3200400" cy="1892300"/>
          </a:xfrm>
        </p:spPr>
        <p:txBody>
          <a:bodyPr/>
          <a:lstStyle>
            <a:lvl1pPr marL="0" indent="0">
              <a:buNone/>
              <a:defRPr/>
            </a:lvl1pPr>
          </a:lstStyle>
          <a:p>
            <a:endParaRPr lang="en-US"/>
          </a:p>
        </p:txBody>
      </p:sp>
      <p:sp>
        <p:nvSpPr>
          <p:cNvPr id="26" name="Rectangle 25">
            <a:extLst>
              <a:ext uri="{FF2B5EF4-FFF2-40B4-BE49-F238E27FC236}">
                <a16:creationId xmlns:a16="http://schemas.microsoft.com/office/drawing/2014/main" id="{5D0E57D5-D283-4642-A210-8181B8EF16AF}"/>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a:ln w="3175">
                <a:noFill/>
              </a:ln>
              <a:effectLst>
                <a:glow>
                  <a:schemeClr val="bg1"/>
                </a:glow>
              </a:effectLst>
            </a:endParaRPr>
          </a:p>
        </p:txBody>
      </p:sp>
      <p:sp>
        <p:nvSpPr>
          <p:cNvPr id="28" name="Text Placeholder 27">
            <a:extLst>
              <a:ext uri="{FF2B5EF4-FFF2-40B4-BE49-F238E27FC236}">
                <a16:creationId xmlns:a16="http://schemas.microsoft.com/office/drawing/2014/main" id="{EDC097D3-CFDF-3D4E-869C-F8BF108BF33D}"/>
              </a:ext>
            </a:extLst>
          </p:cNvPr>
          <p:cNvSpPr>
            <a:spLocks noGrp="1"/>
          </p:cNvSpPr>
          <p:nvPr>
            <p:ph type="body" sz="quarter" idx="19" hasCustomPrompt="1"/>
          </p:nvPr>
        </p:nvSpPr>
        <p:spPr>
          <a:xfrm>
            <a:off x="2021305" y="-1"/>
            <a:ext cx="6481011" cy="863599"/>
          </a:xfrm>
        </p:spPr>
        <p:txBody>
          <a:bodyPr anchor="ctr">
            <a:normAutofit/>
          </a:bodyPr>
          <a:lstStyle>
            <a:lvl1pPr marL="0" indent="0" algn="l">
              <a:buNone/>
              <a:defRPr sz="3200"/>
            </a:lvl1pPr>
          </a:lstStyle>
          <a:p>
            <a:pPr lvl="0"/>
            <a:r>
              <a:rPr lang="en-US"/>
              <a:t>What step this is (cont’d)</a:t>
            </a:r>
          </a:p>
        </p:txBody>
      </p:sp>
      <p:cxnSp>
        <p:nvCxnSpPr>
          <p:cNvPr id="31" name="Straight Connector 30">
            <a:extLst>
              <a:ext uri="{FF2B5EF4-FFF2-40B4-BE49-F238E27FC236}">
                <a16:creationId xmlns:a16="http://schemas.microsoft.com/office/drawing/2014/main" id="{C3773936-3230-444D-AFC8-5A4F551E296D}"/>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8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A45ECA-8D15-DB4A-AF8F-AA62A305BD4E}"/>
              </a:ext>
            </a:extLst>
          </p:cNvPr>
          <p:cNvSpPr>
            <a:spLocks noGrp="1"/>
          </p:cNvSpPr>
          <p:nvPr>
            <p:ph type="body" sz="quarter" idx="13" hasCustomPrompt="1"/>
          </p:nvPr>
        </p:nvSpPr>
        <p:spPr>
          <a:xfrm>
            <a:off x="572588" y="1046163"/>
            <a:ext cx="775995" cy="365125"/>
          </a:xfrm>
        </p:spPr>
        <p:txBody>
          <a:bodyPr>
            <a:normAutofit/>
          </a:bodyPr>
          <a:lstStyle>
            <a:lvl1pPr marL="0" indent="0">
              <a:buNone/>
              <a:defRPr sz="2000" b="1"/>
            </a:lvl1pPr>
          </a:lstStyle>
          <a:p>
            <a:pPr lvl="0"/>
            <a:r>
              <a:rPr lang="en-US"/>
              <a:t>10.10</a:t>
            </a:r>
          </a:p>
        </p:txBody>
      </p:sp>
      <p:sp>
        <p:nvSpPr>
          <p:cNvPr id="15" name="Text Placeholder 14">
            <a:extLst>
              <a:ext uri="{FF2B5EF4-FFF2-40B4-BE49-F238E27FC236}">
                <a16:creationId xmlns:a16="http://schemas.microsoft.com/office/drawing/2014/main" id="{EC2B3F92-6CDD-DD44-AC94-D20680B562D4}"/>
              </a:ext>
            </a:extLst>
          </p:cNvPr>
          <p:cNvSpPr>
            <a:spLocks noGrp="1"/>
          </p:cNvSpPr>
          <p:nvPr>
            <p:ph type="body" sz="quarter" idx="14"/>
          </p:nvPr>
        </p:nvSpPr>
        <p:spPr>
          <a:xfrm>
            <a:off x="1614489" y="1039280"/>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A1B25771-012D-A248-B4D9-B8C354DC5C24}"/>
              </a:ext>
            </a:extLst>
          </p:cNvPr>
          <p:cNvSpPr>
            <a:spLocks noGrp="1"/>
          </p:cNvSpPr>
          <p:nvPr>
            <p:ph type="pic" sz="quarter" idx="15"/>
          </p:nvPr>
        </p:nvSpPr>
        <p:spPr>
          <a:xfrm>
            <a:off x="8153400" y="1039280"/>
            <a:ext cx="3200400" cy="1892300"/>
          </a:xfrm>
        </p:spPr>
        <p:txBody>
          <a:bodyPr/>
          <a:lstStyle>
            <a:lvl1pPr marL="0" indent="0">
              <a:buNone/>
              <a:defRPr/>
            </a:lvl1pPr>
          </a:lstStyle>
          <a:p>
            <a:endParaRPr lang="en-US"/>
          </a:p>
        </p:txBody>
      </p:sp>
      <p:sp>
        <p:nvSpPr>
          <p:cNvPr id="20" name="Text Placeholder 11">
            <a:extLst>
              <a:ext uri="{FF2B5EF4-FFF2-40B4-BE49-F238E27FC236}">
                <a16:creationId xmlns:a16="http://schemas.microsoft.com/office/drawing/2014/main" id="{DFC2AFC8-52D7-134C-BECF-BE2922AFA02F}"/>
              </a:ext>
            </a:extLst>
          </p:cNvPr>
          <p:cNvSpPr>
            <a:spLocks noGrp="1"/>
          </p:cNvSpPr>
          <p:nvPr>
            <p:ph type="body" sz="quarter" idx="16" hasCustomPrompt="1"/>
          </p:nvPr>
        </p:nvSpPr>
        <p:spPr>
          <a:xfrm>
            <a:off x="572588" y="3539785"/>
            <a:ext cx="775995" cy="365125"/>
          </a:xfrm>
        </p:spPr>
        <p:txBody>
          <a:bodyPr>
            <a:normAutofit/>
          </a:bodyPr>
          <a:lstStyle>
            <a:lvl1pPr marL="0" indent="0">
              <a:buNone/>
              <a:defRPr sz="2000" b="1"/>
            </a:lvl1pPr>
          </a:lstStyle>
          <a:p>
            <a:pPr lvl="0"/>
            <a:r>
              <a:rPr lang="en-US"/>
              <a:t>10.10</a:t>
            </a:r>
          </a:p>
        </p:txBody>
      </p:sp>
      <p:sp>
        <p:nvSpPr>
          <p:cNvPr id="21" name="Text Placeholder 14">
            <a:extLst>
              <a:ext uri="{FF2B5EF4-FFF2-40B4-BE49-F238E27FC236}">
                <a16:creationId xmlns:a16="http://schemas.microsoft.com/office/drawing/2014/main" id="{6EE5CA26-BBA9-584E-A3FD-C426CE8C6CC3}"/>
              </a:ext>
            </a:extLst>
          </p:cNvPr>
          <p:cNvSpPr>
            <a:spLocks noGrp="1"/>
          </p:cNvSpPr>
          <p:nvPr>
            <p:ph type="body" sz="quarter" idx="17"/>
          </p:nvPr>
        </p:nvSpPr>
        <p:spPr>
          <a:xfrm>
            <a:off x="1620585" y="3514256"/>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16">
            <a:extLst>
              <a:ext uri="{FF2B5EF4-FFF2-40B4-BE49-F238E27FC236}">
                <a16:creationId xmlns:a16="http://schemas.microsoft.com/office/drawing/2014/main" id="{E475B8BB-4ACE-1A4B-BA66-A88D19C16122}"/>
              </a:ext>
            </a:extLst>
          </p:cNvPr>
          <p:cNvSpPr>
            <a:spLocks noGrp="1"/>
          </p:cNvSpPr>
          <p:nvPr>
            <p:ph type="pic" sz="quarter" idx="18"/>
          </p:nvPr>
        </p:nvSpPr>
        <p:spPr>
          <a:xfrm>
            <a:off x="8159496" y="3514256"/>
            <a:ext cx="3200400" cy="1892300"/>
          </a:xfrm>
        </p:spPr>
        <p:txBody>
          <a:bodyPr/>
          <a:lstStyle>
            <a:lvl1pPr marL="0" indent="0">
              <a:buNone/>
              <a:defRPr/>
            </a:lvl1pPr>
          </a:lstStyle>
          <a:p>
            <a:endParaRPr lang="en-US"/>
          </a:p>
        </p:txBody>
      </p:sp>
      <p:sp>
        <p:nvSpPr>
          <p:cNvPr id="26" name="Rectangle 25">
            <a:extLst>
              <a:ext uri="{FF2B5EF4-FFF2-40B4-BE49-F238E27FC236}">
                <a16:creationId xmlns:a16="http://schemas.microsoft.com/office/drawing/2014/main" id="{5D0E57D5-D283-4642-A210-8181B8EF16AF}"/>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a:ln w="3175">
                <a:noFill/>
              </a:ln>
              <a:effectLst>
                <a:glow>
                  <a:schemeClr val="bg1"/>
                </a:glow>
              </a:effectLst>
            </a:endParaRPr>
          </a:p>
        </p:txBody>
      </p:sp>
      <p:sp>
        <p:nvSpPr>
          <p:cNvPr id="28" name="Text Placeholder 27">
            <a:extLst>
              <a:ext uri="{FF2B5EF4-FFF2-40B4-BE49-F238E27FC236}">
                <a16:creationId xmlns:a16="http://schemas.microsoft.com/office/drawing/2014/main" id="{EDC097D3-CFDF-3D4E-869C-F8BF108BF33D}"/>
              </a:ext>
            </a:extLst>
          </p:cNvPr>
          <p:cNvSpPr>
            <a:spLocks noGrp="1"/>
          </p:cNvSpPr>
          <p:nvPr>
            <p:ph type="body" sz="quarter" idx="19" hasCustomPrompt="1"/>
          </p:nvPr>
        </p:nvSpPr>
        <p:spPr>
          <a:xfrm>
            <a:off x="2021305" y="-1"/>
            <a:ext cx="6481011" cy="863599"/>
          </a:xfrm>
        </p:spPr>
        <p:txBody>
          <a:bodyPr anchor="ctr">
            <a:normAutofit/>
          </a:bodyPr>
          <a:lstStyle>
            <a:lvl1pPr marL="0" indent="0" algn="l">
              <a:buNone/>
              <a:defRPr sz="3200"/>
            </a:lvl1pPr>
          </a:lstStyle>
          <a:p>
            <a:pPr lvl="0"/>
            <a:r>
              <a:rPr lang="en-US"/>
              <a:t>What step this is</a:t>
            </a:r>
          </a:p>
        </p:txBody>
      </p:sp>
      <p:cxnSp>
        <p:nvCxnSpPr>
          <p:cNvPr id="31" name="Straight Connector 30">
            <a:extLst>
              <a:ext uri="{FF2B5EF4-FFF2-40B4-BE49-F238E27FC236}">
                <a16:creationId xmlns:a16="http://schemas.microsoft.com/office/drawing/2014/main" id="{C3773936-3230-444D-AFC8-5A4F551E296D}"/>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76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DBC478-2E2F-0742-B416-DE899C48178B}"/>
              </a:ext>
            </a:extLst>
          </p:cNvPr>
          <p:cNvSpPr>
            <a:spLocks noGrp="1"/>
          </p:cNvSpPr>
          <p:nvPr>
            <p:ph type="title"/>
          </p:nvPr>
        </p:nvSpPr>
        <p:spPr>
          <a:xfrm>
            <a:off x="838200" y="0"/>
            <a:ext cx="9626600" cy="416966"/>
          </a:xfrm>
          <a:prstGeom prst="rect">
            <a:avLst/>
          </a:prstGeom>
        </p:spPr>
        <p:txBody>
          <a:bodyPr vert="horz" lIns="91440" tIns="45720" rIns="91440" bIns="45720" rtlCol="0" anchor="ctr">
            <a:normAutofit/>
          </a:bodyPr>
          <a:lstStyle/>
          <a:p>
            <a:r>
              <a:rPr lang="en-US"/>
              <a:t>Section Title</a:t>
            </a:r>
          </a:p>
        </p:txBody>
      </p:sp>
      <p:sp>
        <p:nvSpPr>
          <p:cNvPr id="3" name="Text Placeholder 2">
            <a:extLst>
              <a:ext uri="{FF2B5EF4-FFF2-40B4-BE49-F238E27FC236}">
                <a16:creationId xmlns:a16="http://schemas.microsoft.com/office/drawing/2014/main" id="{DE1C0E55-6409-4646-99D4-7C5747D68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4D852E-BEA1-A24E-AAC5-215690536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7B038-17BB-AF4B-8FE2-582C0D642FC7}" type="datetimeFigureOut">
              <a:rPr lang="en-US" smtClean="0"/>
              <a:t>5/22/23</a:t>
            </a:fld>
            <a:endParaRPr lang="en-US"/>
          </a:p>
        </p:txBody>
      </p:sp>
      <p:sp>
        <p:nvSpPr>
          <p:cNvPr id="5" name="Footer Placeholder 4">
            <a:extLst>
              <a:ext uri="{FF2B5EF4-FFF2-40B4-BE49-F238E27FC236}">
                <a16:creationId xmlns:a16="http://schemas.microsoft.com/office/drawing/2014/main" id="{173AC646-CFA1-A743-9360-086DFF47A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FBE7220-43EE-A745-BE34-424435B26A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D2A33-CECE-064C-BFAA-165BC9617E0B}" type="slidenum">
              <a:rPr lang="en-US" smtClean="0"/>
              <a:t>‹#›</a:t>
            </a:fld>
            <a:endParaRPr lang="en-US"/>
          </a:p>
        </p:txBody>
      </p:sp>
      <p:sp>
        <p:nvSpPr>
          <p:cNvPr id="7" name="Rectangle 6">
            <a:extLst>
              <a:ext uri="{FF2B5EF4-FFF2-40B4-BE49-F238E27FC236}">
                <a16:creationId xmlns:a16="http://schemas.microsoft.com/office/drawing/2014/main" id="{64434CAE-2DB7-F14C-BE48-C77AB8817A1E}"/>
              </a:ext>
            </a:extLst>
          </p:cNvPr>
          <p:cNvSpPr/>
          <p:nvPr userDrawn="1"/>
        </p:nvSpPr>
        <p:spPr>
          <a:xfrm>
            <a:off x="11353800" y="6084884"/>
            <a:ext cx="850557"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EA1ABC3-0439-4F4D-90FD-76F5588E5CF5}" type="slidenum">
              <a:rPr lang="en-US" sz="3200" b="0" smtClean="0">
                <a:ln w="3175">
                  <a:noFill/>
                </a:ln>
                <a:effectLst>
                  <a:glow>
                    <a:schemeClr val="bg1"/>
                  </a:glow>
                </a:effectLst>
              </a:rPr>
              <a:pPr algn="ctr"/>
              <a:t>‹#›</a:t>
            </a:fld>
            <a:r>
              <a:rPr lang="en-US" sz="3200" b="0">
                <a:ln w="3175">
                  <a:noFill/>
                </a:ln>
                <a:effectLst>
                  <a:glow>
                    <a:schemeClr val="bg1"/>
                  </a:glow>
                </a:effectLst>
              </a:rPr>
              <a:t>  </a:t>
            </a:r>
          </a:p>
        </p:txBody>
      </p:sp>
    </p:spTree>
    <p:extLst>
      <p:ext uri="{BB962C8B-B14F-4D97-AF65-F5344CB8AC3E}">
        <p14:creationId xmlns:p14="http://schemas.microsoft.com/office/powerpoint/2010/main" val="112566799"/>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67" r:id="rId3"/>
    <p:sldLayoutId id="2147483669" r:id="rId4"/>
    <p:sldLayoutId id="2147483668" r:id="rId5"/>
    <p:sldLayoutId id="2147483670" r:id="rId6"/>
    <p:sldLayoutId id="2147483671" r:id="rId7"/>
    <p:sldLayoutId id="2147483661" r:id="rId8"/>
    <p:sldLayoutId id="2147483666" r:id="rId9"/>
    <p:sldLayoutId id="2147483652" r:id="rId10"/>
    <p:sldLayoutId id="2147483649" r:id="rId11"/>
    <p:sldLayoutId id="2147483650" r:id="rId12"/>
    <p:sldLayoutId id="2147483651" r:id="rId13"/>
    <p:sldLayoutId id="2147483653" r:id="rId14"/>
    <p:sldLayoutId id="2147483654" r:id="rId15"/>
    <p:sldLayoutId id="2147483655" r:id="rId16"/>
    <p:sldLayoutId id="2147483656" r:id="rId17"/>
    <p:sldLayoutId id="2147483657" r:id="rId18"/>
    <p:sldLayoutId id="2147483658" r:id="rId19"/>
    <p:sldLayoutId id="2147483659" r:id="rId20"/>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8.xml"/><Relationship Id="rId5" Type="http://schemas.openxmlformats.org/officeDocument/2006/relationships/image" Target="../media/image37.sv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8.xml"/><Relationship Id="rId5" Type="http://schemas.openxmlformats.org/officeDocument/2006/relationships/image" Target="../media/image20.png"/><Relationship Id="rId4" Type="http://schemas.openxmlformats.org/officeDocument/2006/relationships/image" Target="../media/image40.jpe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8.xml"/><Relationship Id="rId5" Type="http://schemas.openxmlformats.org/officeDocument/2006/relationships/image" Target="../media/image25.sv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80.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47.png"/><Relationship Id="rId5" Type="http://schemas.openxmlformats.org/officeDocument/2006/relationships/image" Target="../media/image48.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 Id="rId4" Type="http://schemas.openxmlformats.org/officeDocument/2006/relationships/image" Target="../media/image59.jpe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60.png"/><Relationship Id="rId1" Type="http://schemas.openxmlformats.org/officeDocument/2006/relationships/slideLayout" Target="../slideLayouts/slideLayout8.xml"/><Relationship Id="rId5" Type="http://schemas.openxmlformats.org/officeDocument/2006/relationships/image" Target="../media/image61.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7" Type="http://schemas.openxmlformats.org/officeDocument/2006/relationships/image" Target="../media/image19.png"/><Relationship Id="rId2" Type="http://schemas.openxmlformats.org/officeDocument/2006/relationships/image" Target="../media/image14.jpeg"/><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2.png"/><Relationship Id="rId1" Type="http://schemas.openxmlformats.org/officeDocument/2006/relationships/slideLayout" Target="../slideLayouts/slideLayout8.xml"/><Relationship Id="rId5" Type="http://schemas.openxmlformats.org/officeDocument/2006/relationships/image" Target="../media/image73.png"/><Relationship Id="rId4" Type="http://schemas.openxmlformats.org/officeDocument/2006/relationships/image" Target="../media/image25.svg"/></Relationships>
</file>

<file path=ppt/slides/_rels/slide4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8.xml"/><Relationship Id="rId5" Type="http://schemas.openxmlformats.org/officeDocument/2006/relationships/image" Target="../media/image89.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25.svg"/><Relationship Id="rId4" Type="http://schemas.openxmlformats.org/officeDocument/2006/relationships/image" Target="../media/image24.png"/></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6.xml"/><Relationship Id="rId5" Type="http://schemas.openxmlformats.org/officeDocument/2006/relationships/image" Target="../media/image26.png"/><Relationship Id="rId4" Type="http://schemas.openxmlformats.org/officeDocument/2006/relationships/image" Target="../media/image25.sv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FC6E9FF-1D5C-1249-87C2-80142A5A2963}"/>
              </a:ext>
            </a:extLst>
          </p:cNvPr>
          <p:cNvSpPr>
            <a:spLocks noGrp="1"/>
          </p:cNvSpPr>
          <p:nvPr>
            <p:ph type="body" sz="quarter" idx="14"/>
          </p:nvPr>
        </p:nvSpPr>
        <p:spPr/>
        <p:txBody>
          <a:bodyPr/>
          <a:lstStyle/>
          <a:p>
            <a:r>
              <a:rPr lang="en-US"/>
              <a:t>Build Instructions</a:t>
            </a:r>
          </a:p>
        </p:txBody>
      </p:sp>
      <p:sp>
        <p:nvSpPr>
          <p:cNvPr id="3" name="Text Placeholder 2">
            <a:extLst>
              <a:ext uri="{FF2B5EF4-FFF2-40B4-BE49-F238E27FC236}">
                <a16:creationId xmlns:a16="http://schemas.microsoft.com/office/drawing/2014/main" id="{804449D6-F9F0-034C-B884-C44CD323801D}"/>
              </a:ext>
            </a:extLst>
          </p:cNvPr>
          <p:cNvSpPr>
            <a:spLocks noGrp="1"/>
          </p:cNvSpPr>
          <p:nvPr>
            <p:ph type="body" sz="quarter" idx="13"/>
          </p:nvPr>
        </p:nvSpPr>
        <p:spPr>
          <a:xfrm>
            <a:off x="4709786" y="595589"/>
            <a:ext cx="7327725" cy="1033600"/>
          </a:xfrm>
        </p:spPr>
        <p:txBody>
          <a:bodyPr>
            <a:normAutofit fontScale="85000" lnSpcReduction="10000"/>
          </a:bodyPr>
          <a:lstStyle/>
          <a:p>
            <a:r>
              <a:rPr lang="en-US" dirty="0"/>
              <a:t>Single-Stage Rocket (SSR)</a:t>
            </a:r>
          </a:p>
        </p:txBody>
      </p:sp>
      <p:pic>
        <p:nvPicPr>
          <p:cNvPr id="2" name="Picture 1">
            <a:extLst>
              <a:ext uri="{FF2B5EF4-FFF2-40B4-BE49-F238E27FC236}">
                <a16:creationId xmlns:a16="http://schemas.microsoft.com/office/drawing/2014/main" id="{CD93E9CD-1798-795A-1D17-303839E011D6}"/>
              </a:ext>
            </a:extLst>
          </p:cNvPr>
          <p:cNvPicPr>
            <a:picLocks noChangeAspect="1"/>
          </p:cNvPicPr>
          <p:nvPr/>
        </p:nvPicPr>
        <p:blipFill>
          <a:blip r:embed="rId3"/>
          <a:srcRect l="4885" r="4885"/>
          <a:stretch/>
        </p:blipFill>
        <p:spPr>
          <a:xfrm>
            <a:off x="499737" y="209550"/>
            <a:ext cx="4210049" cy="6438900"/>
          </a:xfrm>
          <a:prstGeom prst="rect">
            <a:avLst/>
          </a:prstGeom>
          <a:ln>
            <a:solidFill>
              <a:schemeClr val="tx1"/>
            </a:solidFill>
          </a:ln>
        </p:spPr>
      </p:pic>
    </p:spTree>
    <p:extLst>
      <p:ext uri="{BB962C8B-B14F-4D97-AF65-F5344CB8AC3E}">
        <p14:creationId xmlns:p14="http://schemas.microsoft.com/office/powerpoint/2010/main" val="188811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5ADE344-704B-2EA5-E647-CC5B2886C548}"/>
              </a:ext>
            </a:extLst>
          </p:cNvPr>
          <p:cNvSpPr>
            <a:spLocks noGrp="1"/>
          </p:cNvSpPr>
          <p:nvPr>
            <p:ph type="body" sz="quarter" idx="17"/>
          </p:nvPr>
        </p:nvSpPr>
        <p:spPr>
          <a:xfrm>
            <a:off x="572588" y="2337045"/>
            <a:ext cx="4346253" cy="4429253"/>
          </a:xfrm>
        </p:spPr>
        <p:txBody>
          <a:bodyPr>
            <a:normAutofit/>
          </a:bodyPr>
          <a:lstStyle/>
          <a:p>
            <a:r>
              <a:rPr lang="en-US"/>
              <a:t>Motor mount tube (</a:t>
            </a:r>
            <a:r>
              <a:rPr lang="en-US" b="1" i="1"/>
              <a:t>A</a:t>
            </a:r>
            <a:r>
              <a:rPr lang="en-US"/>
              <a:t>)</a:t>
            </a:r>
          </a:p>
          <a:p>
            <a:r>
              <a:rPr lang="en-US"/>
              <a:t>Cardboard centering ring (</a:t>
            </a:r>
            <a:r>
              <a:rPr lang="en-US" b="1" i="1"/>
              <a:t>B</a:t>
            </a:r>
            <a:r>
              <a:rPr lang="en-US"/>
              <a:t>)</a:t>
            </a:r>
          </a:p>
          <a:p>
            <a:r>
              <a:rPr lang="en-US"/>
              <a:t>Notched cardboard centering ring (</a:t>
            </a:r>
            <a:r>
              <a:rPr lang="en-US" b="1" i="1"/>
              <a:t>C</a:t>
            </a:r>
            <a:r>
              <a:rPr lang="en-US"/>
              <a:t>)</a:t>
            </a:r>
          </a:p>
          <a:p>
            <a:r>
              <a:rPr lang="en-US"/>
              <a:t>Wooden centering ring (</a:t>
            </a:r>
            <a:r>
              <a:rPr lang="en-US" b="1" i="1"/>
              <a:t>P</a:t>
            </a:r>
            <a:r>
              <a:rPr lang="en-US"/>
              <a:t>)</a:t>
            </a:r>
          </a:p>
          <a:p>
            <a:r>
              <a:rPr lang="en-US"/>
              <a:t>Eyebolt (</a:t>
            </a:r>
            <a:r>
              <a:rPr lang="en-US" b="1" i="1"/>
              <a:t>Q</a:t>
            </a:r>
            <a:r>
              <a:rPr lang="en-US"/>
              <a:t>)</a:t>
            </a:r>
          </a:p>
          <a:p>
            <a:r>
              <a:rPr lang="en-US"/>
              <a:t>Locknut (</a:t>
            </a:r>
            <a:r>
              <a:rPr lang="en-US" b="1" i="1"/>
              <a:t>R</a:t>
            </a:r>
            <a:r>
              <a:rPr lang="en-US"/>
              <a:t>)</a:t>
            </a:r>
          </a:p>
          <a:p>
            <a:r>
              <a:rPr lang="en-US"/>
              <a:t>Washers (</a:t>
            </a:r>
            <a:r>
              <a:rPr lang="en-US" b="1" i="1"/>
              <a:t>S</a:t>
            </a:r>
            <a:r>
              <a:rPr lang="en-US"/>
              <a:t>)</a:t>
            </a:r>
          </a:p>
          <a:p>
            <a:endParaRPr lang="en-US"/>
          </a:p>
        </p:txBody>
      </p:sp>
      <p:sp>
        <p:nvSpPr>
          <p:cNvPr id="12" name="Text Placeholder 10">
            <a:extLst>
              <a:ext uri="{FF2B5EF4-FFF2-40B4-BE49-F238E27FC236}">
                <a16:creationId xmlns:a16="http://schemas.microsoft.com/office/drawing/2014/main" id="{E8883CCE-B30F-09A6-4BA9-E043625150A2}"/>
              </a:ext>
            </a:extLst>
          </p:cNvPr>
          <p:cNvSpPr>
            <a:spLocks noGrp="1"/>
          </p:cNvSpPr>
          <p:nvPr>
            <p:ph type="body" sz="quarter" idx="19"/>
          </p:nvPr>
        </p:nvSpPr>
        <p:spPr>
          <a:xfrm>
            <a:off x="2021305" y="-1"/>
            <a:ext cx="6481011" cy="863599"/>
          </a:xfrm>
        </p:spPr>
        <p:txBody>
          <a:bodyPr/>
          <a:lstStyle/>
          <a:p>
            <a:r>
              <a:rPr lang="en-US"/>
              <a:t>Assemble motor mount</a:t>
            </a:r>
          </a:p>
        </p:txBody>
      </p:sp>
      <p:sp>
        <p:nvSpPr>
          <p:cNvPr id="13" name="TextBox 12">
            <a:extLst>
              <a:ext uri="{FF2B5EF4-FFF2-40B4-BE49-F238E27FC236}">
                <a16:creationId xmlns:a16="http://schemas.microsoft.com/office/drawing/2014/main" id="{327D3D5B-C3F9-5C2F-CC15-CDF169167808}"/>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2:</a:t>
            </a:r>
          </a:p>
        </p:txBody>
      </p:sp>
      <p:sp>
        <p:nvSpPr>
          <p:cNvPr id="14" name="Text Placeholder 8">
            <a:extLst>
              <a:ext uri="{FF2B5EF4-FFF2-40B4-BE49-F238E27FC236}">
                <a16:creationId xmlns:a16="http://schemas.microsoft.com/office/drawing/2014/main" id="{8A7686CA-F113-4487-7DDC-7C3E4ECCE613}"/>
              </a:ext>
            </a:extLst>
          </p:cNvPr>
          <p:cNvSpPr txBox="1">
            <a:spLocks/>
          </p:cNvSpPr>
          <p:nvPr/>
        </p:nvSpPr>
        <p:spPr>
          <a:xfrm>
            <a:off x="4918841" y="2337044"/>
            <a:ext cx="2532993" cy="442925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Pencil</a:t>
            </a:r>
          </a:p>
          <a:p>
            <a:r>
              <a:rPr lang="en-US"/>
              <a:t>Ruler</a:t>
            </a:r>
          </a:p>
          <a:p>
            <a:r>
              <a:rPr lang="en-US"/>
              <a:t>Drill with 1/8” bit</a:t>
            </a:r>
          </a:p>
          <a:p>
            <a:r>
              <a:rPr lang="en-US"/>
              <a:t>Pliers</a:t>
            </a:r>
          </a:p>
          <a:p>
            <a:r>
              <a:rPr lang="en-US"/>
              <a:t>Wood glue</a:t>
            </a:r>
          </a:p>
          <a:p>
            <a:r>
              <a:rPr lang="en-US"/>
              <a:t>Super glue (CA)</a:t>
            </a:r>
          </a:p>
          <a:p>
            <a:r>
              <a:rPr lang="en-US">
                <a:solidFill>
                  <a:schemeClr val="accent1"/>
                </a:solidFill>
              </a:rPr>
              <a:t>*Socket wrench (11/32)</a:t>
            </a:r>
          </a:p>
        </p:txBody>
      </p:sp>
      <p:pic>
        <p:nvPicPr>
          <p:cNvPr id="7" name="Picture 6">
            <a:extLst>
              <a:ext uri="{FF2B5EF4-FFF2-40B4-BE49-F238E27FC236}">
                <a16:creationId xmlns:a16="http://schemas.microsoft.com/office/drawing/2014/main" id="{1D897E21-2DFD-404D-BB5C-4C257A44B209}"/>
              </a:ext>
            </a:extLst>
          </p:cNvPr>
          <p:cNvPicPr>
            <a:picLocks noChangeAspect="1"/>
          </p:cNvPicPr>
          <p:nvPr/>
        </p:nvPicPr>
        <p:blipFill>
          <a:blip r:embed="rId2"/>
          <a:stretch>
            <a:fillRect/>
          </a:stretch>
        </p:blipFill>
        <p:spPr>
          <a:xfrm rot="16200000">
            <a:off x="6280706" y="3006813"/>
            <a:ext cx="3826562" cy="1502936"/>
          </a:xfrm>
          <a:prstGeom prst="rect">
            <a:avLst/>
          </a:prstGeom>
        </p:spPr>
      </p:pic>
      <p:sp>
        <p:nvSpPr>
          <p:cNvPr id="11" name="TextBox 10">
            <a:extLst>
              <a:ext uri="{FF2B5EF4-FFF2-40B4-BE49-F238E27FC236}">
                <a16:creationId xmlns:a16="http://schemas.microsoft.com/office/drawing/2014/main" id="{D24E4F75-9AD8-DC4F-AAF6-1A9A269F0948}"/>
              </a:ext>
            </a:extLst>
          </p:cNvPr>
          <p:cNvSpPr txBox="1"/>
          <p:nvPr/>
        </p:nvSpPr>
        <p:spPr>
          <a:xfrm>
            <a:off x="802542" y="6492666"/>
            <a:ext cx="1110176" cy="369332"/>
          </a:xfrm>
          <a:prstGeom prst="rect">
            <a:avLst/>
          </a:prstGeom>
          <a:noFill/>
        </p:spPr>
        <p:txBody>
          <a:bodyPr wrap="none" rtlCol="0">
            <a:spAutoFit/>
          </a:bodyPr>
          <a:lstStyle/>
          <a:p>
            <a:r>
              <a:rPr lang="en-US">
                <a:solidFill>
                  <a:schemeClr val="accent1"/>
                </a:solidFill>
              </a:rPr>
              <a:t>*Optional</a:t>
            </a:r>
          </a:p>
        </p:txBody>
      </p:sp>
    </p:spTree>
    <p:extLst>
      <p:ext uri="{BB962C8B-B14F-4D97-AF65-F5344CB8AC3E}">
        <p14:creationId xmlns:p14="http://schemas.microsoft.com/office/powerpoint/2010/main" val="1767549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52ED537A-F2B3-4ADA-AB8A-D25AA735C78F}"/>
              </a:ext>
            </a:extLst>
          </p:cNvPr>
          <p:cNvSpPr txBox="1"/>
          <p:nvPr/>
        </p:nvSpPr>
        <p:spPr>
          <a:xfrm>
            <a:off x="-2203521" y="7862060"/>
            <a:ext cx="5885302" cy="707886"/>
          </a:xfrm>
          <a:prstGeom prst="rect">
            <a:avLst/>
          </a:prstGeom>
          <a:noFill/>
        </p:spPr>
        <p:txBody>
          <a:bodyPr wrap="square" rtlCol="0">
            <a:spAutoFit/>
          </a:bodyPr>
          <a:lstStyle/>
          <a:p>
            <a:pPr algn="just"/>
            <a:r>
              <a:rPr lang="en-US" sz="2000"/>
              <a:t>c</a:t>
            </a:r>
          </a:p>
          <a:p>
            <a:pPr algn="just"/>
            <a:endParaRPr lang="en-US" sz="2000"/>
          </a:p>
        </p:txBody>
      </p:sp>
      <p:cxnSp>
        <p:nvCxnSpPr>
          <p:cNvPr id="19" name="Straight Connector 18">
            <a:extLst>
              <a:ext uri="{FF2B5EF4-FFF2-40B4-BE49-F238E27FC236}">
                <a16:creationId xmlns:a16="http://schemas.microsoft.com/office/drawing/2014/main" id="{4AAC7811-7CFA-4DB3-AAAB-A6205186F6F5}"/>
              </a:ext>
            </a:extLst>
          </p:cNvPr>
          <p:cNvCxnSpPr>
            <a:cxnSpLocks/>
          </p:cNvCxnSpPr>
          <p:nvPr/>
        </p:nvCxnSpPr>
        <p:spPr>
          <a:xfrm>
            <a:off x="381000" y="2128668"/>
            <a:ext cx="1143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786E8BFA-1A2C-4E48-B398-086C20D6548A}"/>
              </a:ext>
            </a:extLst>
          </p:cNvPr>
          <p:cNvSpPr txBox="1"/>
          <p:nvPr/>
        </p:nvSpPr>
        <p:spPr>
          <a:xfrm>
            <a:off x="-2964553" y="7862060"/>
            <a:ext cx="513282" cy="400110"/>
          </a:xfrm>
          <a:prstGeom prst="rect">
            <a:avLst/>
          </a:prstGeom>
          <a:noFill/>
        </p:spPr>
        <p:txBody>
          <a:bodyPr wrap="none" rtlCol="0">
            <a:spAutoFit/>
          </a:bodyPr>
          <a:lstStyle/>
          <a:p>
            <a:r>
              <a:rPr lang="en-US" sz="2000" b="1"/>
              <a:t>3.2</a:t>
            </a:r>
          </a:p>
        </p:txBody>
      </p:sp>
      <p:sp>
        <p:nvSpPr>
          <p:cNvPr id="8" name="Rectangle 7">
            <a:extLst>
              <a:ext uri="{FF2B5EF4-FFF2-40B4-BE49-F238E27FC236}">
                <a16:creationId xmlns:a16="http://schemas.microsoft.com/office/drawing/2014/main" id="{FEDA144B-0D35-A44B-BEB4-13FED40DB226}"/>
              </a:ext>
            </a:extLst>
          </p:cNvPr>
          <p:cNvSpPr/>
          <p:nvPr/>
        </p:nvSpPr>
        <p:spPr>
          <a:xfrm>
            <a:off x="1602553" y="3651664"/>
            <a:ext cx="4594557" cy="3677930"/>
          </a:xfrm>
          <a:prstGeom prst="rect">
            <a:avLst/>
          </a:prstGeom>
        </p:spPr>
        <p:txBody>
          <a:bodyPr wrap="square">
            <a:spAutoFit/>
          </a:bodyPr>
          <a:lstStyle/>
          <a:p>
            <a:pPr algn="just">
              <a:spcBef>
                <a:spcPts val="600"/>
              </a:spcBef>
            </a:pPr>
            <a:r>
              <a:rPr lang="en-US" sz="2000"/>
              <a:t>Remove the notched centering ring (</a:t>
            </a:r>
            <a:r>
              <a:rPr lang="en-US" sz="2000" b="1" i="1"/>
              <a:t>C)</a:t>
            </a:r>
            <a:r>
              <a:rPr lang="en-US" sz="2000"/>
              <a:t> and one of the plain centering rings (</a:t>
            </a:r>
            <a:r>
              <a:rPr lang="en-US" sz="2000" b="1" i="1"/>
              <a:t>B</a:t>
            </a:r>
            <a:r>
              <a:rPr lang="en-US" sz="2000"/>
              <a:t>) from the cardboard sheet in the rocket kit. For stress purposes, we will use a wooden component (</a:t>
            </a:r>
            <a:r>
              <a:rPr lang="en-US" sz="2000" b="1" i="1"/>
              <a:t>P</a:t>
            </a:r>
            <a:r>
              <a:rPr lang="en-US" sz="2000"/>
              <a:t>) as our third centering ring.</a:t>
            </a:r>
          </a:p>
          <a:p>
            <a:pPr algn="just">
              <a:spcBef>
                <a:spcPts val="600"/>
              </a:spcBef>
            </a:pPr>
            <a:endParaRPr lang="en-US" sz="2000"/>
          </a:p>
          <a:p>
            <a:pPr algn="just">
              <a:spcBef>
                <a:spcPts val="600"/>
              </a:spcBef>
            </a:pPr>
            <a:r>
              <a:rPr lang="en-US" sz="2000"/>
              <a:t>Choose a location in the middle of the wooden ring width (P.) Drill a 1/8” hole through the ring.</a:t>
            </a:r>
            <a:endParaRPr lang="en-US" sz="2000">
              <a:ea typeface="Calibri"/>
              <a:cs typeface="Calibri"/>
            </a:endParaRPr>
          </a:p>
          <a:p>
            <a:pPr algn="just">
              <a:spcBef>
                <a:spcPts val="600"/>
              </a:spcBef>
            </a:pPr>
            <a:r>
              <a:rPr lang="en-US" sz="2000"/>
              <a:t> </a:t>
            </a:r>
          </a:p>
          <a:p>
            <a:pPr algn="just"/>
            <a:endParaRPr lang="en-US"/>
          </a:p>
        </p:txBody>
      </p:sp>
      <p:cxnSp>
        <p:nvCxnSpPr>
          <p:cNvPr id="20" name="Straight Connector 19">
            <a:extLst>
              <a:ext uri="{FF2B5EF4-FFF2-40B4-BE49-F238E27FC236}">
                <a16:creationId xmlns:a16="http://schemas.microsoft.com/office/drawing/2014/main" id="{FFE5C813-18E7-E248-8A3A-2F274347AEA1}"/>
              </a:ext>
            </a:extLst>
          </p:cNvPr>
          <p:cNvCxnSpPr>
            <a:cxnSpLocks/>
          </p:cNvCxnSpPr>
          <p:nvPr/>
        </p:nvCxnSpPr>
        <p:spPr>
          <a:xfrm>
            <a:off x="381000" y="3461653"/>
            <a:ext cx="1143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C41C60F4-34BB-2E46-A8C8-7BD9268A9A9D}"/>
              </a:ext>
            </a:extLst>
          </p:cNvPr>
          <p:cNvSpPr txBox="1"/>
          <p:nvPr/>
        </p:nvSpPr>
        <p:spPr>
          <a:xfrm>
            <a:off x="572588" y="3645586"/>
            <a:ext cx="513282" cy="400110"/>
          </a:xfrm>
          <a:prstGeom prst="rect">
            <a:avLst/>
          </a:prstGeom>
          <a:noFill/>
        </p:spPr>
        <p:txBody>
          <a:bodyPr wrap="none" rtlCol="0">
            <a:spAutoFit/>
          </a:bodyPr>
          <a:lstStyle/>
          <a:p>
            <a:r>
              <a:rPr lang="en-US" sz="2000" b="1" dirty="0"/>
              <a:t>2.3</a:t>
            </a:r>
          </a:p>
        </p:txBody>
      </p:sp>
      <p:sp>
        <p:nvSpPr>
          <p:cNvPr id="3" name="Text Placeholder 2">
            <a:extLst>
              <a:ext uri="{FF2B5EF4-FFF2-40B4-BE49-F238E27FC236}">
                <a16:creationId xmlns:a16="http://schemas.microsoft.com/office/drawing/2014/main" id="{6355718E-B135-264D-BB50-A3CD4EF24747}"/>
              </a:ext>
            </a:extLst>
          </p:cNvPr>
          <p:cNvSpPr>
            <a:spLocks noGrp="1"/>
          </p:cNvSpPr>
          <p:nvPr>
            <p:ph type="body" sz="quarter" idx="13"/>
          </p:nvPr>
        </p:nvSpPr>
        <p:spPr/>
        <p:txBody>
          <a:bodyPr>
            <a:normAutofit lnSpcReduction="10000"/>
          </a:bodyPr>
          <a:lstStyle/>
          <a:p>
            <a:r>
              <a:rPr lang="en-US"/>
              <a:t>2.1</a:t>
            </a:r>
          </a:p>
        </p:txBody>
      </p:sp>
      <p:sp>
        <p:nvSpPr>
          <p:cNvPr id="6" name="Text Placeholder 5">
            <a:extLst>
              <a:ext uri="{FF2B5EF4-FFF2-40B4-BE49-F238E27FC236}">
                <a16:creationId xmlns:a16="http://schemas.microsoft.com/office/drawing/2014/main" id="{08B7CE44-D26F-BB44-9057-5FBD999C75B9}"/>
              </a:ext>
            </a:extLst>
          </p:cNvPr>
          <p:cNvSpPr>
            <a:spLocks noGrp="1"/>
          </p:cNvSpPr>
          <p:nvPr>
            <p:ph type="body" sz="quarter" idx="14"/>
          </p:nvPr>
        </p:nvSpPr>
        <p:spPr/>
        <p:txBody>
          <a:bodyPr/>
          <a:lstStyle/>
          <a:p>
            <a:pPr marL="0" indent="0" algn="just">
              <a:buNone/>
            </a:pPr>
            <a:r>
              <a:rPr lang="en-US"/>
              <a:t>Make a mark 1” from the end of the motor mount tube (</a:t>
            </a:r>
            <a:r>
              <a:rPr lang="en-US" b="1"/>
              <a:t>A</a:t>
            </a:r>
            <a:r>
              <a:rPr lang="en-US"/>
              <a:t>) and cut off the end. The resulting tube should be 7” long. (The 1” piece may be discarded.)</a:t>
            </a:r>
          </a:p>
          <a:p>
            <a:pPr algn="just"/>
            <a:endParaRPr lang="en-US"/>
          </a:p>
        </p:txBody>
      </p:sp>
      <p:sp>
        <p:nvSpPr>
          <p:cNvPr id="11" name="Text Placeholder 10">
            <a:extLst>
              <a:ext uri="{FF2B5EF4-FFF2-40B4-BE49-F238E27FC236}">
                <a16:creationId xmlns:a16="http://schemas.microsoft.com/office/drawing/2014/main" id="{B849C6FA-E974-BA48-A332-D99317C06E66}"/>
              </a:ext>
            </a:extLst>
          </p:cNvPr>
          <p:cNvSpPr>
            <a:spLocks noGrp="1"/>
          </p:cNvSpPr>
          <p:nvPr>
            <p:ph type="body" sz="quarter" idx="16"/>
          </p:nvPr>
        </p:nvSpPr>
        <p:spPr>
          <a:xfrm>
            <a:off x="572588" y="2347587"/>
            <a:ext cx="775995" cy="365125"/>
          </a:xfrm>
        </p:spPr>
        <p:txBody>
          <a:bodyPr>
            <a:normAutofit lnSpcReduction="10000"/>
          </a:bodyPr>
          <a:lstStyle/>
          <a:p>
            <a:r>
              <a:rPr lang="en-US"/>
              <a:t>2.2</a:t>
            </a:r>
          </a:p>
        </p:txBody>
      </p:sp>
      <p:sp>
        <p:nvSpPr>
          <p:cNvPr id="12" name="Text Placeholder 11">
            <a:extLst>
              <a:ext uri="{FF2B5EF4-FFF2-40B4-BE49-F238E27FC236}">
                <a16:creationId xmlns:a16="http://schemas.microsoft.com/office/drawing/2014/main" id="{486A088A-5119-B44B-B100-A4A17FE22154}"/>
              </a:ext>
            </a:extLst>
          </p:cNvPr>
          <p:cNvSpPr>
            <a:spLocks noGrp="1"/>
          </p:cNvSpPr>
          <p:nvPr>
            <p:ph type="body" sz="quarter" idx="17"/>
          </p:nvPr>
        </p:nvSpPr>
        <p:spPr>
          <a:xfrm>
            <a:off x="1620585" y="2322058"/>
            <a:ext cx="5821944" cy="1892300"/>
          </a:xfrm>
        </p:spPr>
        <p:txBody>
          <a:bodyPr/>
          <a:lstStyle/>
          <a:p>
            <a:pPr marL="0" indent="0" algn="just">
              <a:buNone/>
            </a:pPr>
            <a:r>
              <a:rPr lang="en-US"/>
              <a:t>Using a pencil, mark the motor mount tube (</a:t>
            </a:r>
            <a:r>
              <a:rPr lang="en-US" b="1" i="1"/>
              <a:t>A</a:t>
            </a:r>
            <a:r>
              <a:rPr lang="en-US"/>
              <a:t>) at ½”, 3”, and 6 ½”.</a:t>
            </a:r>
          </a:p>
          <a:p>
            <a:pPr marL="0" indent="0">
              <a:buNone/>
            </a:pPr>
            <a:endParaRPr lang="en-US"/>
          </a:p>
        </p:txBody>
      </p:sp>
      <p:sp>
        <p:nvSpPr>
          <p:cNvPr id="15" name="Text Placeholder 14">
            <a:extLst>
              <a:ext uri="{FF2B5EF4-FFF2-40B4-BE49-F238E27FC236}">
                <a16:creationId xmlns:a16="http://schemas.microsoft.com/office/drawing/2014/main" id="{5D8A8BC8-3CAE-A94C-AE2B-6EE29A7FE199}"/>
              </a:ext>
            </a:extLst>
          </p:cNvPr>
          <p:cNvSpPr>
            <a:spLocks noGrp="1"/>
          </p:cNvSpPr>
          <p:nvPr>
            <p:ph type="body" sz="quarter" idx="19"/>
          </p:nvPr>
        </p:nvSpPr>
        <p:spPr>
          <a:xfrm>
            <a:off x="2021305" y="12879"/>
            <a:ext cx="8824173" cy="768178"/>
          </a:xfrm>
        </p:spPr>
        <p:txBody>
          <a:bodyPr>
            <a:noAutofit/>
          </a:bodyPr>
          <a:lstStyle/>
          <a:p>
            <a:r>
              <a:rPr lang="en-US"/>
              <a:t>Assemble motor mount (cont’d)</a:t>
            </a:r>
          </a:p>
        </p:txBody>
      </p:sp>
      <p:sp>
        <p:nvSpPr>
          <p:cNvPr id="26" name="TextBox 25">
            <a:extLst>
              <a:ext uri="{FF2B5EF4-FFF2-40B4-BE49-F238E27FC236}">
                <a16:creationId xmlns:a16="http://schemas.microsoft.com/office/drawing/2014/main" id="{A69AE9C1-5EA2-034D-8E2D-64995FFD8D0E}"/>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2:</a:t>
            </a:r>
          </a:p>
        </p:txBody>
      </p:sp>
      <p:grpSp>
        <p:nvGrpSpPr>
          <p:cNvPr id="28" name="Group 27">
            <a:extLst>
              <a:ext uri="{FF2B5EF4-FFF2-40B4-BE49-F238E27FC236}">
                <a16:creationId xmlns:a16="http://schemas.microsoft.com/office/drawing/2014/main" id="{FD8C2FF5-3BC4-204A-973B-A9D1B3CA58AE}"/>
              </a:ext>
            </a:extLst>
          </p:cNvPr>
          <p:cNvGrpSpPr/>
          <p:nvPr/>
        </p:nvGrpSpPr>
        <p:grpSpPr>
          <a:xfrm>
            <a:off x="6743761" y="3724710"/>
            <a:ext cx="4594557" cy="1833231"/>
            <a:chOff x="6743761" y="4195820"/>
            <a:chExt cx="4594557" cy="1833231"/>
          </a:xfrm>
        </p:grpSpPr>
        <p:pic>
          <p:nvPicPr>
            <p:cNvPr id="14" name="Picture 13">
              <a:extLst>
                <a:ext uri="{FF2B5EF4-FFF2-40B4-BE49-F238E27FC236}">
                  <a16:creationId xmlns:a16="http://schemas.microsoft.com/office/drawing/2014/main" id="{0760838B-106B-4B40-B9A7-0BA4A3D8EA32}"/>
                </a:ext>
              </a:extLst>
            </p:cNvPr>
            <p:cNvPicPr>
              <a:picLocks noChangeAspect="1"/>
            </p:cNvPicPr>
            <p:nvPr/>
          </p:nvPicPr>
          <p:blipFill>
            <a:blip r:embed="rId2"/>
            <a:stretch>
              <a:fillRect/>
            </a:stretch>
          </p:blipFill>
          <p:spPr>
            <a:xfrm>
              <a:off x="6743761" y="4195820"/>
              <a:ext cx="4594557" cy="1265276"/>
            </a:xfrm>
            <a:prstGeom prst="rect">
              <a:avLst/>
            </a:prstGeom>
          </p:spPr>
        </p:pic>
        <p:sp>
          <p:nvSpPr>
            <p:cNvPr id="2" name="TextBox 1">
              <a:extLst>
                <a:ext uri="{FF2B5EF4-FFF2-40B4-BE49-F238E27FC236}">
                  <a16:creationId xmlns:a16="http://schemas.microsoft.com/office/drawing/2014/main" id="{9C9634ED-BB00-B443-83B9-E5206E8C2825}"/>
                </a:ext>
              </a:extLst>
            </p:cNvPr>
            <p:cNvSpPr txBox="1"/>
            <p:nvPr/>
          </p:nvSpPr>
          <p:spPr>
            <a:xfrm>
              <a:off x="10499506" y="5659719"/>
              <a:ext cx="600857" cy="369332"/>
            </a:xfrm>
            <a:prstGeom prst="rect">
              <a:avLst/>
            </a:prstGeom>
            <a:noFill/>
          </p:spPr>
          <p:txBody>
            <a:bodyPr wrap="square" rtlCol="0">
              <a:spAutoFit/>
            </a:bodyPr>
            <a:lstStyle/>
            <a:p>
              <a:r>
                <a:rPr lang="en-US"/>
                <a:t>C</a:t>
              </a:r>
            </a:p>
          </p:txBody>
        </p:sp>
        <p:sp>
          <p:nvSpPr>
            <p:cNvPr id="21" name="TextBox 20">
              <a:extLst>
                <a:ext uri="{FF2B5EF4-FFF2-40B4-BE49-F238E27FC236}">
                  <a16:creationId xmlns:a16="http://schemas.microsoft.com/office/drawing/2014/main" id="{328A0B6A-B833-E14B-9236-E20EA2EC85C2}"/>
                </a:ext>
              </a:extLst>
            </p:cNvPr>
            <p:cNvSpPr txBox="1"/>
            <p:nvPr/>
          </p:nvSpPr>
          <p:spPr>
            <a:xfrm>
              <a:off x="9351998" y="5659719"/>
              <a:ext cx="600857" cy="369332"/>
            </a:xfrm>
            <a:prstGeom prst="rect">
              <a:avLst/>
            </a:prstGeom>
            <a:noFill/>
          </p:spPr>
          <p:txBody>
            <a:bodyPr wrap="square" rtlCol="0">
              <a:spAutoFit/>
            </a:bodyPr>
            <a:lstStyle/>
            <a:p>
              <a:r>
                <a:rPr lang="en-US"/>
                <a:t>B</a:t>
              </a:r>
            </a:p>
          </p:txBody>
        </p:sp>
        <p:sp>
          <p:nvSpPr>
            <p:cNvPr id="23" name="TextBox 22">
              <a:extLst>
                <a:ext uri="{FF2B5EF4-FFF2-40B4-BE49-F238E27FC236}">
                  <a16:creationId xmlns:a16="http://schemas.microsoft.com/office/drawing/2014/main" id="{5439EF51-F31F-0040-8176-16FE2256778A}"/>
                </a:ext>
              </a:extLst>
            </p:cNvPr>
            <p:cNvSpPr txBox="1"/>
            <p:nvPr/>
          </p:nvSpPr>
          <p:spPr>
            <a:xfrm>
              <a:off x="7144661" y="5659719"/>
              <a:ext cx="600857" cy="369332"/>
            </a:xfrm>
            <a:prstGeom prst="rect">
              <a:avLst/>
            </a:prstGeom>
            <a:noFill/>
          </p:spPr>
          <p:txBody>
            <a:bodyPr wrap="square" rtlCol="0">
              <a:spAutoFit/>
            </a:bodyPr>
            <a:lstStyle/>
            <a:p>
              <a:r>
                <a:rPr lang="en-US"/>
                <a:t>P</a:t>
              </a:r>
            </a:p>
          </p:txBody>
        </p:sp>
        <p:cxnSp>
          <p:nvCxnSpPr>
            <p:cNvPr id="7" name="Straight Arrow Connector 6">
              <a:extLst>
                <a:ext uri="{FF2B5EF4-FFF2-40B4-BE49-F238E27FC236}">
                  <a16:creationId xmlns:a16="http://schemas.microsoft.com/office/drawing/2014/main" id="{BB7E4603-8DF2-A44F-9828-C37C224CA6C7}"/>
                </a:ext>
              </a:extLst>
            </p:cNvPr>
            <p:cNvCxnSpPr>
              <a:cxnSpLocks/>
            </p:cNvCxnSpPr>
            <p:nvPr/>
          </p:nvCxnSpPr>
          <p:spPr>
            <a:xfrm flipV="1">
              <a:off x="7284145" y="5307297"/>
              <a:ext cx="0" cy="3277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4066742F-C9A7-2C45-8116-4E2A4D3DC8F7}"/>
                </a:ext>
              </a:extLst>
            </p:cNvPr>
            <p:cNvCxnSpPr>
              <a:cxnSpLocks/>
            </p:cNvCxnSpPr>
            <p:nvPr/>
          </p:nvCxnSpPr>
          <p:spPr>
            <a:xfrm flipV="1">
              <a:off x="9487771" y="5286699"/>
              <a:ext cx="0" cy="3277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4D5DF5B-7E40-4248-A449-32D9EE4196C8}"/>
                </a:ext>
              </a:extLst>
            </p:cNvPr>
            <p:cNvCxnSpPr>
              <a:cxnSpLocks/>
            </p:cNvCxnSpPr>
            <p:nvPr/>
          </p:nvCxnSpPr>
          <p:spPr>
            <a:xfrm flipV="1">
              <a:off x="10653429" y="5041557"/>
              <a:ext cx="0" cy="61816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29" name="Picture 9" descr="A picture containing text, wall, indoor, dirty&#10;&#10;Description automatically generated">
            <a:extLst>
              <a:ext uri="{FF2B5EF4-FFF2-40B4-BE49-F238E27FC236}">
                <a16:creationId xmlns:a16="http://schemas.microsoft.com/office/drawing/2014/main" id="{501DD5BF-0667-6D4F-886A-A0F9B3A8C0C3}"/>
              </a:ext>
            </a:extLst>
          </p:cNvPr>
          <p:cNvPicPr>
            <a:picLocks noChangeAspect="1"/>
          </p:cNvPicPr>
          <p:nvPr/>
        </p:nvPicPr>
        <p:blipFill rotWithShape="1">
          <a:blip r:embed="rId3"/>
          <a:srcRect l="41258" r="36582"/>
          <a:stretch/>
        </p:blipFill>
        <p:spPr>
          <a:xfrm rot="5400000">
            <a:off x="9347026" y="1317050"/>
            <a:ext cx="994426" cy="2988158"/>
          </a:xfrm>
          <a:prstGeom prst="rect">
            <a:avLst/>
          </a:prstGeom>
        </p:spPr>
      </p:pic>
      <p:pic>
        <p:nvPicPr>
          <p:cNvPr id="31" name="Picture 30">
            <a:extLst>
              <a:ext uri="{FF2B5EF4-FFF2-40B4-BE49-F238E27FC236}">
                <a16:creationId xmlns:a16="http://schemas.microsoft.com/office/drawing/2014/main" id="{BFDC17DE-5E84-AC42-8645-732A1B41B40D}"/>
              </a:ext>
            </a:extLst>
          </p:cNvPr>
          <p:cNvPicPr>
            <a:picLocks noChangeAspect="1"/>
          </p:cNvPicPr>
          <p:nvPr/>
        </p:nvPicPr>
        <p:blipFill>
          <a:blip r:embed="rId4"/>
          <a:stretch>
            <a:fillRect/>
          </a:stretch>
        </p:blipFill>
        <p:spPr>
          <a:xfrm rot="16200000">
            <a:off x="6673021" y="5451620"/>
            <a:ext cx="1222247" cy="1300265"/>
          </a:xfrm>
          <a:prstGeom prst="rect">
            <a:avLst/>
          </a:prstGeom>
        </p:spPr>
      </p:pic>
    </p:spTree>
    <p:extLst>
      <p:ext uri="{BB962C8B-B14F-4D97-AF65-F5344CB8AC3E}">
        <p14:creationId xmlns:p14="http://schemas.microsoft.com/office/powerpoint/2010/main" val="1748064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ED0E516-D3E0-D04E-8B75-B7BE1AD3A45A}"/>
              </a:ext>
            </a:extLst>
          </p:cNvPr>
          <p:cNvSpPr>
            <a:spLocks noGrp="1"/>
          </p:cNvSpPr>
          <p:nvPr>
            <p:ph type="body" sz="quarter" idx="13"/>
          </p:nvPr>
        </p:nvSpPr>
        <p:spPr/>
        <p:txBody>
          <a:bodyPr>
            <a:normAutofit lnSpcReduction="10000"/>
          </a:bodyPr>
          <a:lstStyle/>
          <a:p>
            <a:r>
              <a:rPr lang="en-US"/>
              <a:t>2.4</a:t>
            </a:r>
          </a:p>
        </p:txBody>
      </p:sp>
      <p:sp>
        <p:nvSpPr>
          <p:cNvPr id="13" name="Text Placeholder 2">
            <a:extLst>
              <a:ext uri="{FF2B5EF4-FFF2-40B4-BE49-F238E27FC236}">
                <a16:creationId xmlns:a16="http://schemas.microsoft.com/office/drawing/2014/main" id="{A749F233-31E4-764D-95B5-18C14DFE24BA}"/>
              </a:ext>
            </a:extLst>
          </p:cNvPr>
          <p:cNvSpPr txBox="1">
            <a:spLocks/>
          </p:cNvSpPr>
          <p:nvPr/>
        </p:nvSpPr>
        <p:spPr>
          <a:xfrm>
            <a:off x="1624686" y="1046164"/>
            <a:ext cx="6007100" cy="22522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t>Fit the wooden ring (</a:t>
            </a:r>
            <a:r>
              <a:rPr lang="en-US" b="1" i="1"/>
              <a:t>P</a:t>
            </a:r>
            <a:r>
              <a:rPr lang="en-US"/>
              <a:t>) on the 6 ½” mark of the motor mount tube (</a:t>
            </a:r>
            <a:r>
              <a:rPr lang="en-US" b="1" i="1"/>
              <a:t>A</a:t>
            </a:r>
            <a:r>
              <a:rPr lang="en-US"/>
              <a:t>) and fit the notched centering ring (</a:t>
            </a:r>
            <a:r>
              <a:rPr lang="en-US" b="1"/>
              <a:t>C</a:t>
            </a:r>
            <a:r>
              <a:rPr lang="en-US"/>
              <a:t>) at the 3” mark, and the plain cardboard centering ring (</a:t>
            </a:r>
            <a:r>
              <a:rPr lang="en-US" b="1"/>
              <a:t>B</a:t>
            </a:r>
            <a:r>
              <a:rPr lang="en-US"/>
              <a:t>) at the ½” mark.</a:t>
            </a:r>
          </a:p>
          <a:p>
            <a:pPr marL="0" indent="0" algn="just">
              <a:buNone/>
            </a:pPr>
            <a:r>
              <a:rPr lang="en-US" i="1"/>
              <a:t>*If the wooden centering ring seems too small, you may need to sand the inner circumference until it fits the motor mount tube.*</a:t>
            </a:r>
            <a:endParaRPr lang="en-US"/>
          </a:p>
          <a:p>
            <a:pPr marL="0" indent="0" algn="just">
              <a:buNone/>
            </a:pPr>
            <a:endParaRPr lang="en-US"/>
          </a:p>
          <a:p>
            <a:endParaRPr lang="en-US"/>
          </a:p>
        </p:txBody>
      </p:sp>
      <p:sp>
        <p:nvSpPr>
          <p:cNvPr id="19" name="Text Placeholder 14">
            <a:extLst>
              <a:ext uri="{FF2B5EF4-FFF2-40B4-BE49-F238E27FC236}">
                <a16:creationId xmlns:a16="http://schemas.microsoft.com/office/drawing/2014/main" id="{D8AC9A28-FC71-3B4E-98A7-395629866659}"/>
              </a:ext>
            </a:extLst>
          </p:cNvPr>
          <p:cNvSpPr txBox="1">
            <a:spLocks/>
          </p:cNvSpPr>
          <p:nvPr/>
        </p:nvSpPr>
        <p:spPr>
          <a:xfrm>
            <a:off x="2021305" y="41800"/>
            <a:ext cx="8824173" cy="768178"/>
          </a:xfrm>
          <a:prstGeom prst="rect">
            <a:avLst/>
          </a:prstGeom>
        </p:spPr>
        <p:txBody>
          <a:bodyPr vert="horz" lIns="91440" tIns="45720" rIns="91440" bIns="4572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Assemble motor mount (cont’d)</a:t>
            </a:r>
          </a:p>
        </p:txBody>
      </p:sp>
      <p:sp>
        <p:nvSpPr>
          <p:cNvPr id="20" name="TextBox 19">
            <a:extLst>
              <a:ext uri="{FF2B5EF4-FFF2-40B4-BE49-F238E27FC236}">
                <a16:creationId xmlns:a16="http://schemas.microsoft.com/office/drawing/2014/main" id="{2B5074A2-83AB-AF45-997F-38E3D22040CC}"/>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2:</a:t>
            </a:r>
          </a:p>
        </p:txBody>
      </p:sp>
      <p:sp>
        <p:nvSpPr>
          <p:cNvPr id="25" name="TextBox 24">
            <a:extLst>
              <a:ext uri="{FF2B5EF4-FFF2-40B4-BE49-F238E27FC236}">
                <a16:creationId xmlns:a16="http://schemas.microsoft.com/office/drawing/2014/main" id="{E18E7840-9F1F-1249-B990-83751700306E}"/>
              </a:ext>
            </a:extLst>
          </p:cNvPr>
          <p:cNvSpPr txBox="1"/>
          <p:nvPr/>
        </p:nvSpPr>
        <p:spPr>
          <a:xfrm>
            <a:off x="1624686" y="4122988"/>
            <a:ext cx="6128084" cy="1938992"/>
          </a:xfrm>
          <a:prstGeom prst="rect">
            <a:avLst/>
          </a:prstGeom>
          <a:noFill/>
        </p:spPr>
        <p:txBody>
          <a:bodyPr wrap="square">
            <a:spAutoFit/>
          </a:bodyPr>
          <a:lstStyle/>
          <a:p>
            <a:pPr marL="0" indent="0" algn="just">
              <a:buNone/>
            </a:pPr>
            <a:r>
              <a:rPr lang="en-US" sz="2000"/>
              <a:t>Once all centering rings are in their respective positions, place a bead of wood glue on the top of each circle where it meets the motor mount tube. Wait 15 to 30 minutes, flip the tube, and glue the bottom of each centering ring in same fashion. Allow the glue to dry another 15 to 30 minutes.</a:t>
            </a:r>
          </a:p>
        </p:txBody>
      </p:sp>
      <p:sp>
        <p:nvSpPr>
          <p:cNvPr id="26" name="Text Placeholder 1">
            <a:extLst>
              <a:ext uri="{FF2B5EF4-FFF2-40B4-BE49-F238E27FC236}">
                <a16:creationId xmlns:a16="http://schemas.microsoft.com/office/drawing/2014/main" id="{33204DD6-A99B-7A40-9CDF-6C59F6C49C8A}"/>
              </a:ext>
            </a:extLst>
          </p:cNvPr>
          <p:cNvSpPr txBox="1">
            <a:spLocks/>
          </p:cNvSpPr>
          <p:nvPr/>
        </p:nvSpPr>
        <p:spPr>
          <a:xfrm>
            <a:off x="572587" y="4122988"/>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2.5</a:t>
            </a:r>
          </a:p>
        </p:txBody>
      </p:sp>
      <p:cxnSp>
        <p:nvCxnSpPr>
          <p:cNvPr id="27" name="Straight Connector 26">
            <a:extLst>
              <a:ext uri="{FF2B5EF4-FFF2-40B4-BE49-F238E27FC236}">
                <a16:creationId xmlns:a16="http://schemas.microsoft.com/office/drawing/2014/main" id="{304C9CD7-4D84-7143-9C18-58BFAF11EF79}"/>
              </a:ext>
            </a:extLst>
          </p:cNvPr>
          <p:cNvCxnSpPr/>
          <p:nvPr/>
        </p:nvCxnSpPr>
        <p:spPr>
          <a:xfrm flipH="1">
            <a:off x="572588" y="3879413"/>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4" name="Picture 3" descr="A hand holding a roll of paper&#10;&#10;Description automatically generated with medium confidence">
            <a:extLst>
              <a:ext uri="{FF2B5EF4-FFF2-40B4-BE49-F238E27FC236}">
                <a16:creationId xmlns:a16="http://schemas.microsoft.com/office/drawing/2014/main" id="{1BC3F8CE-BE95-855B-8BEB-7FFB6C308514}"/>
              </a:ext>
            </a:extLst>
          </p:cNvPr>
          <p:cNvPicPr>
            <a:picLocks noChangeAspect="1"/>
          </p:cNvPicPr>
          <p:nvPr/>
        </p:nvPicPr>
        <p:blipFill>
          <a:blip r:embed="rId2"/>
          <a:stretch>
            <a:fillRect/>
          </a:stretch>
        </p:blipFill>
        <p:spPr>
          <a:xfrm>
            <a:off x="8703372" y="1045831"/>
            <a:ext cx="2247394" cy="2585348"/>
          </a:xfrm>
          <a:prstGeom prst="rect">
            <a:avLst/>
          </a:prstGeom>
        </p:spPr>
      </p:pic>
    </p:spTree>
    <p:extLst>
      <p:ext uri="{BB962C8B-B14F-4D97-AF65-F5344CB8AC3E}">
        <p14:creationId xmlns:p14="http://schemas.microsoft.com/office/powerpoint/2010/main" val="5008956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187D3F0-7191-DA42-B575-623FD72907F0}"/>
              </a:ext>
            </a:extLst>
          </p:cNvPr>
          <p:cNvSpPr>
            <a:spLocks noGrp="1"/>
          </p:cNvSpPr>
          <p:nvPr>
            <p:ph type="body" sz="quarter" idx="13"/>
          </p:nvPr>
        </p:nvSpPr>
        <p:spPr/>
        <p:txBody>
          <a:bodyPr>
            <a:normAutofit lnSpcReduction="10000"/>
          </a:bodyPr>
          <a:lstStyle/>
          <a:p>
            <a:r>
              <a:rPr lang="en-US"/>
              <a:t>2.6</a:t>
            </a:r>
          </a:p>
        </p:txBody>
      </p:sp>
      <p:sp>
        <p:nvSpPr>
          <p:cNvPr id="3" name="Text Placeholder 2">
            <a:extLst>
              <a:ext uri="{FF2B5EF4-FFF2-40B4-BE49-F238E27FC236}">
                <a16:creationId xmlns:a16="http://schemas.microsoft.com/office/drawing/2014/main" id="{F8DD9B79-BE55-9F40-A1DC-6DE201A2516F}"/>
              </a:ext>
            </a:extLst>
          </p:cNvPr>
          <p:cNvSpPr>
            <a:spLocks noGrp="1"/>
          </p:cNvSpPr>
          <p:nvPr>
            <p:ph type="body" sz="quarter" idx="14"/>
          </p:nvPr>
        </p:nvSpPr>
        <p:spPr>
          <a:xfrm>
            <a:off x="1614489" y="1039280"/>
            <a:ext cx="5602195" cy="1865502"/>
          </a:xfrm>
        </p:spPr>
        <p:txBody>
          <a:bodyPr>
            <a:normAutofit/>
          </a:bodyPr>
          <a:lstStyle/>
          <a:p>
            <a:pPr algn="just"/>
            <a:r>
              <a:rPr lang="en-US"/>
              <a:t>Look closely at your eyebolt (</a:t>
            </a:r>
            <a:r>
              <a:rPr lang="en-US" b="1" i="1"/>
              <a:t>Q</a:t>
            </a:r>
            <a:r>
              <a:rPr lang="en-US"/>
              <a:t>). Use pliers to close any gap as much as possible and follow up with one or two drops of super glue to seal the connection. Before permanently installing the hardware, ensure that any gap in the eyebolt is closed. </a:t>
            </a:r>
          </a:p>
          <a:p>
            <a:pPr algn="just"/>
            <a:endParaRPr lang="en-US"/>
          </a:p>
          <a:p>
            <a:pPr algn="just"/>
            <a:endParaRPr lang="en-US"/>
          </a:p>
          <a:p>
            <a:pPr algn="just"/>
            <a:endParaRPr lang="en-US"/>
          </a:p>
        </p:txBody>
      </p:sp>
      <p:sp>
        <p:nvSpPr>
          <p:cNvPr id="9" name="Text Placeholder 4">
            <a:extLst>
              <a:ext uri="{FF2B5EF4-FFF2-40B4-BE49-F238E27FC236}">
                <a16:creationId xmlns:a16="http://schemas.microsoft.com/office/drawing/2014/main" id="{D7D5B0E7-C3FD-664C-A836-3FDCF7E861F5}"/>
              </a:ext>
            </a:extLst>
          </p:cNvPr>
          <p:cNvSpPr txBox="1">
            <a:spLocks/>
          </p:cNvSpPr>
          <p:nvPr/>
        </p:nvSpPr>
        <p:spPr>
          <a:xfrm>
            <a:off x="572588" y="4082888"/>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2.7</a:t>
            </a:r>
          </a:p>
        </p:txBody>
      </p:sp>
      <p:sp>
        <p:nvSpPr>
          <p:cNvPr id="10" name="Text Placeholder 5">
            <a:extLst>
              <a:ext uri="{FF2B5EF4-FFF2-40B4-BE49-F238E27FC236}">
                <a16:creationId xmlns:a16="http://schemas.microsoft.com/office/drawing/2014/main" id="{117C7C04-1979-B84F-B269-BCAC36A59250}"/>
              </a:ext>
            </a:extLst>
          </p:cNvPr>
          <p:cNvSpPr txBox="1">
            <a:spLocks/>
          </p:cNvSpPr>
          <p:nvPr/>
        </p:nvSpPr>
        <p:spPr>
          <a:xfrm>
            <a:off x="1614489" y="4079934"/>
            <a:ext cx="6484459" cy="273226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dirty="0"/>
              <a:t>Place one washer (</a:t>
            </a:r>
            <a:r>
              <a:rPr lang="en-US" b="1" i="1" dirty="0"/>
              <a:t>R</a:t>
            </a:r>
            <a:r>
              <a:rPr lang="en-US" dirty="0"/>
              <a:t>) on the top and one on the bottom of the 1/8” hole in the wooden ring and thread the eyebolt (</a:t>
            </a:r>
            <a:r>
              <a:rPr lang="en-US" b="1" i="1" dirty="0"/>
              <a:t>Q</a:t>
            </a:r>
            <a:r>
              <a:rPr lang="en-US" dirty="0"/>
              <a:t>) through the top, as shown. </a:t>
            </a:r>
          </a:p>
          <a:p>
            <a:pPr algn="just"/>
            <a:r>
              <a:rPr lang="en-US" dirty="0"/>
              <a:t>Attach the locknut (</a:t>
            </a:r>
            <a:r>
              <a:rPr lang="en-US" b="1" i="1" dirty="0"/>
              <a:t>S</a:t>
            </a:r>
            <a:r>
              <a:rPr lang="en-US" dirty="0"/>
              <a:t>) from the bottom of the ring; you may need to use a deep socket to ensure the nut is fully tight to the ring. </a:t>
            </a:r>
          </a:p>
          <a:p>
            <a:pPr algn="just"/>
            <a:r>
              <a:rPr lang="en-US" dirty="0"/>
              <a:t>When you are finished, the opening in the eyebolt should be perpendicular to the ring of the motor mount tube.</a:t>
            </a:r>
          </a:p>
        </p:txBody>
      </p:sp>
      <p:cxnSp>
        <p:nvCxnSpPr>
          <p:cNvPr id="12" name="Straight Connector 11">
            <a:extLst>
              <a:ext uri="{FF2B5EF4-FFF2-40B4-BE49-F238E27FC236}">
                <a16:creationId xmlns:a16="http://schemas.microsoft.com/office/drawing/2014/main" id="{30E89621-7C41-9D4C-9B23-7ACB2741FD63}"/>
              </a:ext>
            </a:extLst>
          </p:cNvPr>
          <p:cNvCxnSpPr/>
          <p:nvPr/>
        </p:nvCxnSpPr>
        <p:spPr>
          <a:xfrm flipH="1">
            <a:off x="572588" y="3831840"/>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43D60F7C-0EC3-3548-90E6-FDD7B269CC6F}"/>
              </a:ext>
            </a:extLst>
          </p:cNvPr>
          <p:cNvSpPr txBox="1">
            <a:spLocks/>
          </p:cNvSpPr>
          <p:nvPr/>
        </p:nvSpPr>
        <p:spPr>
          <a:xfrm>
            <a:off x="1614489" y="2813080"/>
            <a:ext cx="5350191" cy="238972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pic>
        <p:nvPicPr>
          <p:cNvPr id="15" name="Picture Placeholder 11" descr="A picture containing wall, indoor&#10;&#10;Description automatically generated">
            <a:extLst>
              <a:ext uri="{FF2B5EF4-FFF2-40B4-BE49-F238E27FC236}">
                <a16:creationId xmlns:a16="http://schemas.microsoft.com/office/drawing/2014/main" id="{34DEC007-FB3E-014C-AD92-95DAFE4563E0}"/>
              </a:ext>
            </a:extLst>
          </p:cNvPr>
          <p:cNvPicPr>
            <a:picLocks noChangeAspect="1"/>
          </p:cNvPicPr>
          <p:nvPr/>
        </p:nvPicPr>
        <p:blipFill rotWithShape="1">
          <a:blip r:embed="rId2"/>
          <a:srcRect l="35440" t="44613" r="42124" b="24219"/>
          <a:stretch/>
        </p:blipFill>
        <p:spPr>
          <a:xfrm rot="5400000">
            <a:off x="9729316" y="1063007"/>
            <a:ext cx="1591176" cy="1657792"/>
          </a:xfrm>
          <a:prstGeom prst="rect">
            <a:avLst/>
          </a:prstGeom>
        </p:spPr>
      </p:pic>
      <p:pic>
        <p:nvPicPr>
          <p:cNvPr id="16" name="Picture Placeholder 13">
            <a:extLst>
              <a:ext uri="{FF2B5EF4-FFF2-40B4-BE49-F238E27FC236}">
                <a16:creationId xmlns:a16="http://schemas.microsoft.com/office/drawing/2014/main" id="{657FA978-F5DD-AD49-A73F-CFAEEB0B3065}"/>
              </a:ext>
            </a:extLst>
          </p:cNvPr>
          <p:cNvPicPr>
            <a:picLocks noChangeAspect="1"/>
          </p:cNvPicPr>
          <p:nvPr/>
        </p:nvPicPr>
        <p:blipFill rotWithShape="1">
          <a:blip r:embed="rId3"/>
          <a:srcRect t="-3189" b="165"/>
          <a:stretch/>
        </p:blipFill>
        <p:spPr>
          <a:xfrm rot="10800000">
            <a:off x="7548313" y="1102526"/>
            <a:ext cx="1657792" cy="1131498"/>
          </a:xfrm>
          <a:prstGeom prst="rect">
            <a:avLst/>
          </a:prstGeom>
        </p:spPr>
      </p:pic>
      <p:sp>
        <p:nvSpPr>
          <p:cNvPr id="17" name="TextBox 16">
            <a:extLst>
              <a:ext uri="{FF2B5EF4-FFF2-40B4-BE49-F238E27FC236}">
                <a16:creationId xmlns:a16="http://schemas.microsoft.com/office/drawing/2014/main" id="{69548A1A-E671-4848-BC59-8CBBF2F232E9}"/>
              </a:ext>
            </a:extLst>
          </p:cNvPr>
          <p:cNvSpPr txBox="1"/>
          <p:nvPr/>
        </p:nvSpPr>
        <p:spPr>
          <a:xfrm>
            <a:off x="7244110" y="2259182"/>
            <a:ext cx="2266198" cy="307777"/>
          </a:xfrm>
          <a:prstGeom prst="rect">
            <a:avLst/>
          </a:prstGeom>
          <a:noFill/>
        </p:spPr>
        <p:txBody>
          <a:bodyPr wrap="none" rtlCol="0">
            <a:spAutoFit/>
          </a:bodyPr>
          <a:lstStyle/>
          <a:p>
            <a:r>
              <a:rPr lang="en-US" sz="1400"/>
              <a:t>Massive gap </a:t>
            </a:r>
            <a:r>
              <a:rPr lang="en-US" sz="1400" b="1" i="1"/>
              <a:t>must</a:t>
            </a:r>
            <a:r>
              <a:rPr lang="en-US" sz="1400"/>
              <a:t> be closed.</a:t>
            </a:r>
          </a:p>
        </p:txBody>
      </p:sp>
      <p:cxnSp>
        <p:nvCxnSpPr>
          <p:cNvPr id="18" name="Straight Arrow Connector 17">
            <a:extLst>
              <a:ext uri="{FF2B5EF4-FFF2-40B4-BE49-F238E27FC236}">
                <a16:creationId xmlns:a16="http://schemas.microsoft.com/office/drawing/2014/main" id="{38528498-D5B5-0B4C-99E2-B3724EACC446}"/>
              </a:ext>
            </a:extLst>
          </p:cNvPr>
          <p:cNvCxnSpPr/>
          <p:nvPr/>
        </p:nvCxnSpPr>
        <p:spPr>
          <a:xfrm flipV="1">
            <a:off x="8077146" y="1891903"/>
            <a:ext cx="152400" cy="32496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C67A785-EA73-064A-BE1C-04864B27EF09}"/>
              </a:ext>
            </a:extLst>
          </p:cNvPr>
          <p:cNvCxnSpPr>
            <a:cxnSpLocks/>
          </p:cNvCxnSpPr>
          <p:nvPr/>
        </p:nvCxnSpPr>
        <p:spPr>
          <a:xfrm flipV="1">
            <a:off x="9519588" y="2048501"/>
            <a:ext cx="462062" cy="66414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549B2B0-3F00-204D-99F4-BC1E98A2E081}"/>
              </a:ext>
            </a:extLst>
          </p:cNvPr>
          <p:cNvSpPr txBox="1"/>
          <p:nvPr/>
        </p:nvSpPr>
        <p:spPr>
          <a:xfrm>
            <a:off x="8814965" y="2625514"/>
            <a:ext cx="2566261" cy="523220"/>
          </a:xfrm>
          <a:prstGeom prst="rect">
            <a:avLst/>
          </a:prstGeom>
          <a:noFill/>
        </p:spPr>
        <p:txBody>
          <a:bodyPr wrap="square" rtlCol="0">
            <a:spAutoFit/>
          </a:bodyPr>
          <a:lstStyle/>
          <a:p>
            <a:r>
              <a:rPr lang="en-US" sz="1400"/>
              <a:t>Closed gap has been sealed tight with superglue.</a:t>
            </a:r>
          </a:p>
        </p:txBody>
      </p:sp>
      <p:sp>
        <p:nvSpPr>
          <p:cNvPr id="21" name="Text Placeholder 7">
            <a:extLst>
              <a:ext uri="{FF2B5EF4-FFF2-40B4-BE49-F238E27FC236}">
                <a16:creationId xmlns:a16="http://schemas.microsoft.com/office/drawing/2014/main" id="{99C6D4CF-52E1-074B-828D-8DEDC8E0B1CB}"/>
              </a:ext>
            </a:extLst>
          </p:cNvPr>
          <p:cNvSpPr txBox="1">
            <a:spLocks/>
          </p:cNvSpPr>
          <p:nvPr/>
        </p:nvSpPr>
        <p:spPr>
          <a:xfrm>
            <a:off x="2021305" y="-1"/>
            <a:ext cx="7656095" cy="85147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Assemble motor mount (cont’d)</a:t>
            </a:r>
          </a:p>
        </p:txBody>
      </p:sp>
      <p:sp>
        <p:nvSpPr>
          <p:cNvPr id="22" name="TextBox 21">
            <a:extLst>
              <a:ext uri="{FF2B5EF4-FFF2-40B4-BE49-F238E27FC236}">
                <a16:creationId xmlns:a16="http://schemas.microsoft.com/office/drawing/2014/main" id="{332B4F22-38BC-1C4F-AA9F-E94DE5293249}"/>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2:</a:t>
            </a:r>
          </a:p>
        </p:txBody>
      </p:sp>
      <p:pic>
        <p:nvPicPr>
          <p:cNvPr id="23" name="Graphic 22" descr="Warning with solid fill">
            <a:extLst>
              <a:ext uri="{FF2B5EF4-FFF2-40B4-BE49-F238E27FC236}">
                <a16:creationId xmlns:a16="http://schemas.microsoft.com/office/drawing/2014/main" id="{1969CE60-8C7C-2F40-BEB4-0E051DFFD9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225" y="2701789"/>
            <a:ext cx="670762" cy="670762"/>
          </a:xfrm>
          <a:prstGeom prst="rect">
            <a:avLst/>
          </a:prstGeom>
        </p:spPr>
      </p:pic>
      <p:sp>
        <p:nvSpPr>
          <p:cNvPr id="24" name="TextBox 23">
            <a:extLst>
              <a:ext uri="{FF2B5EF4-FFF2-40B4-BE49-F238E27FC236}">
                <a16:creationId xmlns:a16="http://schemas.microsoft.com/office/drawing/2014/main" id="{C0315E69-4F47-A849-9B70-84AB6E4FB27F}"/>
              </a:ext>
            </a:extLst>
          </p:cNvPr>
          <p:cNvSpPr txBox="1"/>
          <p:nvPr/>
        </p:nvSpPr>
        <p:spPr>
          <a:xfrm>
            <a:off x="245562" y="3226685"/>
            <a:ext cx="1166088" cy="369332"/>
          </a:xfrm>
          <a:prstGeom prst="rect">
            <a:avLst/>
          </a:prstGeom>
          <a:noFill/>
        </p:spPr>
        <p:txBody>
          <a:bodyPr wrap="none" rtlCol="0">
            <a:spAutoFit/>
          </a:bodyPr>
          <a:lstStyle/>
          <a:p>
            <a:r>
              <a:rPr lang="en-US" b="1">
                <a:solidFill>
                  <a:srgbClr val="FF0000"/>
                </a:solidFill>
              </a:rPr>
              <a:t>WARNING</a:t>
            </a:r>
          </a:p>
        </p:txBody>
      </p:sp>
      <p:sp>
        <p:nvSpPr>
          <p:cNvPr id="25" name="TextBox 24">
            <a:extLst>
              <a:ext uri="{FF2B5EF4-FFF2-40B4-BE49-F238E27FC236}">
                <a16:creationId xmlns:a16="http://schemas.microsoft.com/office/drawing/2014/main" id="{F815D513-FEA8-A544-A90B-45585A502B46}"/>
              </a:ext>
            </a:extLst>
          </p:cNvPr>
          <p:cNvSpPr txBox="1"/>
          <p:nvPr/>
        </p:nvSpPr>
        <p:spPr>
          <a:xfrm>
            <a:off x="1596263" y="2748801"/>
            <a:ext cx="5241265" cy="646331"/>
          </a:xfrm>
          <a:prstGeom prst="rect">
            <a:avLst/>
          </a:prstGeom>
          <a:noFill/>
          <a:ln w="38100">
            <a:solidFill>
              <a:srgbClr val="FF0000"/>
            </a:solidFill>
          </a:ln>
        </p:spPr>
        <p:txBody>
          <a:bodyPr wrap="square">
            <a:spAutoFit/>
          </a:bodyPr>
          <a:lstStyle/>
          <a:p>
            <a:pPr algn="just"/>
            <a:r>
              <a:rPr lang="en-US" i="1"/>
              <a:t>Failure to close this gap may cause the rocket’s recovery system to fail.</a:t>
            </a:r>
          </a:p>
        </p:txBody>
      </p:sp>
    </p:spTree>
    <p:extLst>
      <p:ext uri="{BB962C8B-B14F-4D97-AF65-F5344CB8AC3E}">
        <p14:creationId xmlns:p14="http://schemas.microsoft.com/office/powerpoint/2010/main" val="28656929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BC921699-CC03-1F19-80D3-65989524A60B}"/>
              </a:ext>
            </a:extLst>
          </p:cNvPr>
          <p:cNvSpPr>
            <a:spLocks noGrp="1"/>
          </p:cNvSpPr>
          <p:nvPr>
            <p:ph type="body" sz="quarter" idx="17"/>
          </p:nvPr>
        </p:nvSpPr>
        <p:spPr>
          <a:xfrm>
            <a:off x="572587" y="2337046"/>
            <a:ext cx="6919075" cy="4130794"/>
          </a:xfrm>
        </p:spPr>
        <p:txBody>
          <a:bodyPr>
            <a:normAutofit/>
          </a:bodyPr>
          <a:lstStyle/>
          <a:p>
            <a:r>
              <a:rPr lang="en-US"/>
              <a:t>Fin slot guide from Super Big Bertha instruction manual, p. 2</a:t>
            </a:r>
          </a:p>
          <a:p>
            <a:r>
              <a:rPr lang="en-US"/>
              <a:t>Body tube (</a:t>
            </a:r>
            <a:r>
              <a:rPr lang="en-US" b="1" i="1"/>
              <a:t>D</a:t>
            </a:r>
            <a:r>
              <a:rPr lang="en-US"/>
              <a:t>)</a:t>
            </a:r>
          </a:p>
          <a:p>
            <a:r>
              <a:rPr lang="en-US"/>
              <a:t>Ruler</a:t>
            </a:r>
          </a:p>
          <a:p>
            <a:r>
              <a:rPr lang="en-US"/>
              <a:t>Pencil</a:t>
            </a:r>
          </a:p>
          <a:p>
            <a:r>
              <a:rPr lang="en-US"/>
              <a:t>Painter’s or masking tape</a:t>
            </a:r>
          </a:p>
          <a:p>
            <a:r>
              <a:rPr lang="en-US"/>
              <a:t>Scissors</a:t>
            </a:r>
          </a:p>
          <a:p>
            <a:r>
              <a:rPr lang="en-US"/>
              <a:t>Craft or X-</a:t>
            </a:r>
            <a:r>
              <a:rPr lang="en-US" err="1"/>
              <a:t>acto</a:t>
            </a:r>
            <a:r>
              <a:rPr lang="en-US"/>
              <a:t> knife</a:t>
            </a:r>
          </a:p>
        </p:txBody>
      </p:sp>
      <p:sp>
        <p:nvSpPr>
          <p:cNvPr id="2" name="Picture Placeholder 1">
            <a:extLst>
              <a:ext uri="{FF2B5EF4-FFF2-40B4-BE49-F238E27FC236}">
                <a16:creationId xmlns:a16="http://schemas.microsoft.com/office/drawing/2014/main" id="{3E98A3DD-96B5-B343-94BF-8A7D99DB1D95}"/>
              </a:ext>
            </a:extLst>
          </p:cNvPr>
          <p:cNvSpPr>
            <a:spLocks noGrp="1"/>
          </p:cNvSpPr>
          <p:nvPr>
            <p:ph type="pic" sz="quarter" idx="18"/>
          </p:nvPr>
        </p:nvSpPr>
        <p:spPr/>
      </p:sp>
      <p:sp>
        <p:nvSpPr>
          <p:cNvPr id="12" name="Text Placeholder 7">
            <a:extLst>
              <a:ext uri="{FF2B5EF4-FFF2-40B4-BE49-F238E27FC236}">
                <a16:creationId xmlns:a16="http://schemas.microsoft.com/office/drawing/2014/main" id="{366F3D2C-7308-FA5A-1CB0-E4761233D403}"/>
              </a:ext>
            </a:extLst>
          </p:cNvPr>
          <p:cNvSpPr>
            <a:spLocks noGrp="1"/>
          </p:cNvSpPr>
          <p:nvPr>
            <p:ph type="body" sz="quarter" idx="19"/>
          </p:nvPr>
        </p:nvSpPr>
        <p:spPr>
          <a:xfrm>
            <a:off x="2021305" y="7765"/>
            <a:ext cx="9093893" cy="850897"/>
          </a:xfrm>
        </p:spPr>
        <p:txBody>
          <a:bodyPr>
            <a:normAutofit/>
          </a:bodyPr>
          <a:lstStyle/>
          <a:p>
            <a:r>
              <a:rPr lang="en-US"/>
              <a:t>Prepare fin slots and install first rail button</a:t>
            </a:r>
          </a:p>
        </p:txBody>
      </p:sp>
      <p:sp>
        <p:nvSpPr>
          <p:cNvPr id="13" name="TextBox 12">
            <a:extLst>
              <a:ext uri="{FF2B5EF4-FFF2-40B4-BE49-F238E27FC236}">
                <a16:creationId xmlns:a16="http://schemas.microsoft.com/office/drawing/2014/main" id="{8725D579-CFC7-CD8A-83E8-86137074AA39}"/>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3:</a:t>
            </a:r>
          </a:p>
        </p:txBody>
      </p:sp>
      <p:pic>
        <p:nvPicPr>
          <p:cNvPr id="14" name="Picture Placeholder 11" descr="A picture containing indoor&#10;&#10;Description automatically generated">
            <a:extLst>
              <a:ext uri="{FF2B5EF4-FFF2-40B4-BE49-F238E27FC236}">
                <a16:creationId xmlns:a16="http://schemas.microsoft.com/office/drawing/2014/main" id="{4C02B998-D06A-DB4E-43D7-AA8C0D6CF39C}"/>
              </a:ext>
            </a:extLst>
          </p:cNvPr>
          <p:cNvPicPr>
            <a:picLocks noChangeAspect="1"/>
          </p:cNvPicPr>
          <p:nvPr/>
        </p:nvPicPr>
        <p:blipFill rotWithShape="1">
          <a:blip r:embed="rId2"/>
          <a:srcRect l="-969" t="-18061" r="969" b="-1460"/>
          <a:stretch/>
        </p:blipFill>
        <p:spPr>
          <a:xfrm>
            <a:off x="7914798" y="1284221"/>
            <a:ext cx="3200400" cy="3595607"/>
          </a:xfrm>
          <a:prstGeom prst="rect">
            <a:avLst/>
          </a:prstGeom>
        </p:spPr>
      </p:pic>
    </p:spTree>
    <p:extLst>
      <p:ext uri="{BB962C8B-B14F-4D97-AF65-F5344CB8AC3E}">
        <p14:creationId xmlns:p14="http://schemas.microsoft.com/office/powerpoint/2010/main" val="3354840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5595359-E886-9548-AA91-AAA44EF2C64B}"/>
              </a:ext>
            </a:extLst>
          </p:cNvPr>
          <p:cNvSpPr>
            <a:spLocks noGrp="1"/>
          </p:cNvSpPr>
          <p:nvPr>
            <p:ph type="body" sz="quarter" idx="14"/>
          </p:nvPr>
        </p:nvSpPr>
        <p:spPr>
          <a:xfrm>
            <a:off x="1614489" y="1039279"/>
            <a:ext cx="6007100" cy="1054259"/>
          </a:xfrm>
        </p:spPr>
        <p:txBody>
          <a:bodyPr>
            <a:normAutofit/>
          </a:bodyPr>
          <a:lstStyle/>
          <a:p>
            <a:pPr algn="just"/>
            <a:r>
              <a:rPr lang="en-US"/>
              <a:t>Check the body tube (</a:t>
            </a:r>
            <a:r>
              <a:rPr lang="en-US" b="1" i="1"/>
              <a:t>D</a:t>
            </a:r>
            <a:r>
              <a:rPr lang="en-US"/>
              <a:t>). If the coupler (</a:t>
            </a:r>
            <a:r>
              <a:rPr lang="en-US" b="1" i="1"/>
              <a:t>J</a:t>
            </a:r>
            <a:r>
              <a:rPr lang="en-US"/>
              <a:t>) was stored inside the body tube for shipping, remove it now and set aside for Step 7.</a:t>
            </a:r>
          </a:p>
        </p:txBody>
      </p:sp>
      <p:sp>
        <p:nvSpPr>
          <p:cNvPr id="2" name="Text Placeholder 1">
            <a:extLst>
              <a:ext uri="{FF2B5EF4-FFF2-40B4-BE49-F238E27FC236}">
                <a16:creationId xmlns:a16="http://schemas.microsoft.com/office/drawing/2014/main" id="{7CC3C254-0975-9F47-834E-FC262CAE6793}"/>
              </a:ext>
            </a:extLst>
          </p:cNvPr>
          <p:cNvSpPr>
            <a:spLocks noGrp="1"/>
          </p:cNvSpPr>
          <p:nvPr>
            <p:ph type="body" sz="quarter" idx="13"/>
          </p:nvPr>
        </p:nvSpPr>
        <p:spPr/>
        <p:txBody>
          <a:bodyPr>
            <a:normAutofit lnSpcReduction="10000"/>
          </a:bodyPr>
          <a:lstStyle/>
          <a:p>
            <a:r>
              <a:rPr lang="en-US"/>
              <a:t>3.1</a:t>
            </a:r>
          </a:p>
        </p:txBody>
      </p:sp>
      <p:sp>
        <p:nvSpPr>
          <p:cNvPr id="8" name="Text Placeholder 7">
            <a:extLst>
              <a:ext uri="{FF2B5EF4-FFF2-40B4-BE49-F238E27FC236}">
                <a16:creationId xmlns:a16="http://schemas.microsoft.com/office/drawing/2014/main" id="{A9543CE7-BE03-A74A-83F4-186F0657387A}"/>
              </a:ext>
            </a:extLst>
          </p:cNvPr>
          <p:cNvSpPr>
            <a:spLocks noGrp="1"/>
          </p:cNvSpPr>
          <p:nvPr>
            <p:ph type="body" sz="quarter" idx="19"/>
          </p:nvPr>
        </p:nvSpPr>
        <p:spPr>
          <a:xfrm>
            <a:off x="2021305" y="45537"/>
            <a:ext cx="9101620" cy="768178"/>
          </a:xfrm>
        </p:spPr>
        <p:txBody>
          <a:bodyPr>
            <a:normAutofit/>
          </a:bodyPr>
          <a:lstStyle/>
          <a:p>
            <a:r>
              <a:rPr lang="en-US"/>
              <a:t>Prepare fin slots and install first rail button (cont’d)</a:t>
            </a:r>
          </a:p>
        </p:txBody>
      </p:sp>
      <p:sp>
        <p:nvSpPr>
          <p:cNvPr id="10" name="TextBox 9">
            <a:extLst>
              <a:ext uri="{FF2B5EF4-FFF2-40B4-BE49-F238E27FC236}">
                <a16:creationId xmlns:a16="http://schemas.microsoft.com/office/drawing/2014/main" id="{D37070FD-A8D5-E94E-B235-8D4BAC224E6D}"/>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3:</a:t>
            </a:r>
          </a:p>
        </p:txBody>
      </p:sp>
      <p:sp>
        <p:nvSpPr>
          <p:cNvPr id="17" name="TextBox 16">
            <a:extLst>
              <a:ext uri="{FF2B5EF4-FFF2-40B4-BE49-F238E27FC236}">
                <a16:creationId xmlns:a16="http://schemas.microsoft.com/office/drawing/2014/main" id="{C06038C6-DFBD-7E47-9818-A732554E06B7}"/>
              </a:ext>
            </a:extLst>
          </p:cNvPr>
          <p:cNvSpPr txBox="1"/>
          <p:nvPr/>
        </p:nvSpPr>
        <p:spPr>
          <a:xfrm>
            <a:off x="4726526" y="6571260"/>
            <a:ext cx="6499739" cy="246221"/>
          </a:xfrm>
          <a:prstGeom prst="rect">
            <a:avLst/>
          </a:prstGeom>
          <a:noFill/>
        </p:spPr>
        <p:txBody>
          <a:bodyPr wrap="square" rtlCol="0">
            <a:spAutoFit/>
          </a:bodyPr>
          <a:lstStyle/>
          <a:p>
            <a:r>
              <a:rPr lang="en-US" sz="1000" i="1"/>
              <a:t>Adapted from Estes Super Big Bertha Model Rocket Instructions</a:t>
            </a:r>
            <a:r>
              <a:rPr lang="en-US" sz="1000"/>
              <a:t>, Estes Industries, LLC, Penrose, CO, 2019, p. 2.</a:t>
            </a:r>
          </a:p>
        </p:txBody>
      </p:sp>
      <p:sp>
        <p:nvSpPr>
          <p:cNvPr id="15" name="Text Placeholder 1">
            <a:extLst>
              <a:ext uri="{FF2B5EF4-FFF2-40B4-BE49-F238E27FC236}">
                <a16:creationId xmlns:a16="http://schemas.microsoft.com/office/drawing/2014/main" id="{5FCEBD00-323A-94D9-34AA-ACB60CA79B24}"/>
              </a:ext>
            </a:extLst>
          </p:cNvPr>
          <p:cNvSpPr txBox="1">
            <a:spLocks/>
          </p:cNvSpPr>
          <p:nvPr/>
        </p:nvSpPr>
        <p:spPr>
          <a:xfrm>
            <a:off x="577847" y="3051599"/>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3.2</a:t>
            </a:r>
          </a:p>
        </p:txBody>
      </p:sp>
      <p:cxnSp>
        <p:nvCxnSpPr>
          <p:cNvPr id="16" name="Straight Connector 15">
            <a:extLst>
              <a:ext uri="{FF2B5EF4-FFF2-40B4-BE49-F238E27FC236}">
                <a16:creationId xmlns:a16="http://schemas.microsoft.com/office/drawing/2014/main" id="{2D8EFF3D-1197-B709-941C-ECCB142A436A}"/>
              </a:ext>
            </a:extLst>
          </p:cNvPr>
          <p:cNvCxnSpPr/>
          <p:nvPr/>
        </p:nvCxnSpPr>
        <p:spPr>
          <a:xfrm flipH="1">
            <a:off x="572588" y="2847168"/>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5" name="Picture 4" descr="A hand holding a roll of toilet paper&#10;&#10;Description automatically generated with medium confidence">
            <a:extLst>
              <a:ext uri="{FF2B5EF4-FFF2-40B4-BE49-F238E27FC236}">
                <a16:creationId xmlns:a16="http://schemas.microsoft.com/office/drawing/2014/main" id="{C71918A6-CB07-1645-B319-4CC1060AD8C8}"/>
              </a:ext>
            </a:extLst>
          </p:cNvPr>
          <p:cNvPicPr>
            <a:picLocks noChangeAspect="1"/>
          </p:cNvPicPr>
          <p:nvPr/>
        </p:nvPicPr>
        <p:blipFill rotWithShape="1">
          <a:blip r:embed="rId3"/>
          <a:srcRect t="27142" r="32022" b="15154"/>
          <a:stretch/>
        </p:blipFill>
        <p:spPr>
          <a:xfrm>
            <a:off x="8143213" y="1045471"/>
            <a:ext cx="1433511" cy="1622440"/>
          </a:xfrm>
          <a:prstGeom prst="rect">
            <a:avLst/>
          </a:prstGeom>
        </p:spPr>
      </p:pic>
      <p:pic>
        <p:nvPicPr>
          <p:cNvPr id="9" name="Picture 8" descr="A hand holding a coffee cup&#10;&#10;Description automatically generated with low confidence">
            <a:extLst>
              <a:ext uri="{FF2B5EF4-FFF2-40B4-BE49-F238E27FC236}">
                <a16:creationId xmlns:a16="http://schemas.microsoft.com/office/drawing/2014/main" id="{F2BA9752-B4FF-824C-A358-244FB7E7A626}"/>
              </a:ext>
            </a:extLst>
          </p:cNvPr>
          <p:cNvPicPr>
            <a:picLocks noChangeAspect="1"/>
          </p:cNvPicPr>
          <p:nvPr/>
        </p:nvPicPr>
        <p:blipFill rotWithShape="1">
          <a:blip r:embed="rId4"/>
          <a:srcRect l="7715" t="27142" r="13441"/>
          <a:stretch/>
        </p:blipFill>
        <p:spPr>
          <a:xfrm>
            <a:off x="9920289" y="1039279"/>
            <a:ext cx="1433511" cy="1766235"/>
          </a:xfrm>
          <a:prstGeom prst="rect">
            <a:avLst/>
          </a:prstGeom>
        </p:spPr>
      </p:pic>
      <p:sp>
        <p:nvSpPr>
          <p:cNvPr id="22" name="TextBox 21">
            <a:extLst>
              <a:ext uri="{FF2B5EF4-FFF2-40B4-BE49-F238E27FC236}">
                <a16:creationId xmlns:a16="http://schemas.microsoft.com/office/drawing/2014/main" id="{8584F431-0FEE-0C4E-810D-7DCD5B480873}"/>
              </a:ext>
            </a:extLst>
          </p:cNvPr>
          <p:cNvSpPr txBox="1"/>
          <p:nvPr/>
        </p:nvSpPr>
        <p:spPr>
          <a:xfrm>
            <a:off x="1614489" y="3051599"/>
            <a:ext cx="6192252" cy="1938992"/>
          </a:xfrm>
          <a:prstGeom prst="rect">
            <a:avLst/>
          </a:prstGeom>
          <a:noFill/>
        </p:spPr>
        <p:txBody>
          <a:bodyPr wrap="square">
            <a:spAutoFit/>
          </a:bodyPr>
          <a:lstStyle/>
          <a:p>
            <a:pPr algn="just"/>
            <a:r>
              <a:rPr lang="en-US" sz="2000"/>
              <a:t>Cut out the fin-slot guide sheet inside the instruction manual. Using masking or painter’s tape, Secure the bottom of the paper guide (marked “bottom”) 1” from the bottom of the second stage body tube (</a:t>
            </a:r>
            <a:r>
              <a:rPr lang="en-US" sz="2000" b="1" i="1"/>
              <a:t>D</a:t>
            </a:r>
            <a:r>
              <a:rPr lang="en-US" sz="2000"/>
              <a:t>) using masking or painter’s tape. There should be a 1” gap between the edge of the body tube and start of the paper. </a:t>
            </a:r>
          </a:p>
        </p:txBody>
      </p:sp>
      <p:sp>
        <p:nvSpPr>
          <p:cNvPr id="6" name="TextBox 5">
            <a:extLst>
              <a:ext uri="{FF2B5EF4-FFF2-40B4-BE49-F238E27FC236}">
                <a16:creationId xmlns:a16="http://schemas.microsoft.com/office/drawing/2014/main" id="{28F1D244-CCC9-9C49-B9C0-301D26D12850}"/>
              </a:ext>
            </a:extLst>
          </p:cNvPr>
          <p:cNvSpPr txBox="1"/>
          <p:nvPr/>
        </p:nvSpPr>
        <p:spPr>
          <a:xfrm>
            <a:off x="6096000" y="2256286"/>
            <a:ext cx="1975758" cy="400110"/>
          </a:xfrm>
          <a:prstGeom prst="rect">
            <a:avLst/>
          </a:prstGeom>
          <a:noFill/>
        </p:spPr>
        <p:txBody>
          <a:bodyPr wrap="square" rtlCol="0">
            <a:spAutoFit/>
          </a:bodyPr>
          <a:lstStyle/>
          <a:p>
            <a:r>
              <a:rPr lang="en-US" sz="1000"/>
              <a:t>This coupler must be removed before cutting the body tube.</a:t>
            </a:r>
          </a:p>
        </p:txBody>
      </p:sp>
      <p:cxnSp>
        <p:nvCxnSpPr>
          <p:cNvPr id="13" name="Straight Arrow Connector 12">
            <a:extLst>
              <a:ext uri="{FF2B5EF4-FFF2-40B4-BE49-F238E27FC236}">
                <a16:creationId xmlns:a16="http://schemas.microsoft.com/office/drawing/2014/main" id="{08B58BE1-8561-9045-9136-7C79D5A3889B}"/>
              </a:ext>
            </a:extLst>
          </p:cNvPr>
          <p:cNvCxnSpPr>
            <a:cxnSpLocks/>
          </p:cNvCxnSpPr>
          <p:nvPr/>
        </p:nvCxnSpPr>
        <p:spPr>
          <a:xfrm flipV="1">
            <a:off x="7887495" y="1793289"/>
            <a:ext cx="1093656" cy="670885"/>
          </a:xfrm>
          <a:prstGeom prst="straightConnector1">
            <a:avLst/>
          </a:prstGeom>
          <a:ln w="38100">
            <a:solidFill>
              <a:schemeClr val="tx1"/>
            </a:solidFill>
            <a:tailEnd type="triangle"/>
          </a:ln>
          <a:effectLst>
            <a:glow rad="52773">
              <a:schemeClr val="bg1">
                <a:alpha val="40000"/>
              </a:schemeClr>
            </a:glow>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D1DFD0A8-FABE-0E41-A706-5555422A55CD}"/>
              </a:ext>
            </a:extLst>
          </p:cNvPr>
          <p:cNvGrpSpPr/>
          <p:nvPr/>
        </p:nvGrpSpPr>
        <p:grpSpPr>
          <a:xfrm>
            <a:off x="8290234" y="3171363"/>
            <a:ext cx="3103577" cy="2884380"/>
            <a:chOff x="8290234" y="3171362"/>
            <a:chExt cx="3366898" cy="2930175"/>
          </a:xfrm>
        </p:grpSpPr>
        <p:grpSp>
          <p:nvGrpSpPr>
            <p:cNvPr id="11" name="Group 10">
              <a:extLst>
                <a:ext uri="{FF2B5EF4-FFF2-40B4-BE49-F238E27FC236}">
                  <a16:creationId xmlns:a16="http://schemas.microsoft.com/office/drawing/2014/main" id="{E59CC0C2-EBF9-B740-9794-33C1849EC8A5}"/>
                </a:ext>
              </a:extLst>
            </p:cNvPr>
            <p:cNvGrpSpPr/>
            <p:nvPr/>
          </p:nvGrpSpPr>
          <p:grpSpPr>
            <a:xfrm>
              <a:off x="8290234" y="3236241"/>
              <a:ext cx="3366898" cy="2865296"/>
              <a:chOff x="8910635" y="4838603"/>
              <a:chExt cx="2063496" cy="1756075"/>
            </a:xfrm>
          </p:grpSpPr>
          <p:grpSp>
            <p:nvGrpSpPr>
              <p:cNvPr id="18" name="Group 17">
                <a:extLst>
                  <a:ext uri="{FF2B5EF4-FFF2-40B4-BE49-F238E27FC236}">
                    <a16:creationId xmlns:a16="http://schemas.microsoft.com/office/drawing/2014/main" id="{D815C560-CFF2-3549-8B17-8F92C4CAF022}"/>
                  </a:ext>
                </a:extLst>
              </p:cNvPr>
              <p:cNvGrpSpPr/>
              <p:nvPr/>
            </p:nvGrpSpPr>
            <p:grpSpPr>
              <a:xfrm>
                <a:off x="8973703" y="4838603"/>
                <a:ext cx="2000428" cy="1756075"/>
                <a:chOff x="6546273" y="3106612"/>
                <a:chExt cx="4150190" cy="3643241"/>
              </a:xfrm>
            </p:grpSpPr>
            <p:pic>
              <p:nvPicPr>
                <p:cNvPr id="23" name="Picture 22">
                  <a:extLst>
                    <a:ext uri="{FF2B5EF4-FFF2-40B4-BE49-F238E27FC236}">
                      <a16:creationId xmlns:a16="http://schemas.microsoft.com/office/drawing/2014/main" id="{73952299-FF4C-0E40-AD7E-4FE63E188E23}"/>
                    </a:ext>
                  </a:extLst>
                </p:cNvPr>
                <p:cNvPicPr>
                  <a:picLocks noChangeAspect="1"/>
                </p:cNvPicPr>
                <p:nvPr/>
              </p:nvPicPr>
              <p:blipFill rotWithShape="1">
                <a:blip r:embed="rId5"/>
                <a:srcRect l="70732" t="13110"/>
                <a:stretch/>
              </p:blipFill>
              <p:spPr>
                <a:xfrm>
                  <a:off x="6546273" y="3106612"/>
                  <a:ext cx="4150190" cy="3643241"/>
                </a:xfrm>
                <a:prstGeom prst="rect">
                  <a:avLst/>
                </a:prstGeom>
              </p:spPr>
            </p:pic>
            <p:grpSp>
              <p:nvGrpSpPr>
                <p:cNvPr id="24" name="Group 23">
                  <a:extLst>
                    <a:ext uri="{FF2B5EF4-FFF2-40B4-BE49-F238E27FC236}">
                      <a16:creationId xmlns:a16="http://schemas.microsoft.com/office/drawing/2014/main" id="{DB98E1B5-F99F-8441-9008-B926C0EC3A71}"/>
                    </a:ext>
                  </a:extLst>
                </p:cNvPr>
                <p:cNvGrpSpPr/>
                <p:nvPr/>
              </p:nvGrpSpPr>
              <p:grpSpPr>
                <a:xfrm>
                  <a:off x="6738031" y="5756564"/>
                  <a:ext cx="943811" cy="920977"/>
                  <a:chOff x="5484195" y="4994564"/>
                  <a:chExt cx="943811" cy="920977"/>
                </a:xfrm>
              </p:grpSpPr>
              <p:pic>
                <p:nvPicPr>
                  <p:cNvPr id="26" name="Picture 25">
                    <a:extLst>
                      <a:ext uri="{FF2B5EF4-FFF2-40B4-BE49-F238E27FC236}">
                        <a16:creationId xmlns:a16="http://schemas.microsoft.com/office/drawing/2014/main" id="{26D227BA-5C5E-EB4B-8424-335E4E240D3E}"/>
                      </a:ext>
                    </a:extLst>
                  </p:cNvPr>
                  <p:cNvPicPr>
                    <a:picLocks noChangeAspect="1"/>
                  </p:cNvPicPr>
                  <p:nvPr/>
                </p:nvPicPr>
                <p:blipFill rotWithShape="1">
                  <a:blip r:embed="rId5"/>
                  <a:srcRect l="93889" t="37745" r="1428" b="44672"/>
                  <a:stretch/>
                </p:blipFill>
                <p:spPr>
                  <a:xfrm>
                    <a:off x="5763994" y="4994564"/>
                    <a:ext cx="664012" cy="737233"/>
                  </a:xfrm>
                  <a:prstGeom prst="rect">
                    <a:avLst/>
                  </a:prstGeom>
                </p:spPr>
              </p:pic>
              <p:pic>
                <p:nvPicPr>
                  <p:cNvPr id="27" name="Picture 26">
                    <a:extLst>
                      <a:ext uri="{FF2B5EF4-FFF2-40B4-BE49-F238E27FC236}">
                        <a16:creationId xmlns:a16="http://schemas.microsoft.com/office/drawing/2014/main" id="{8017BB84-1EEC-6B42-B17B-9A7D5A0F656F}"/>
                      </a:ext>
                    </a:extLst>
                  </p:cNvPr>
                  <p:cNvPicPr>
                    <a:picLocks noChangeAspect="1"/>
                  </p:cNvPicPr>
                  <p:nvPr/>
                </p:nvPicPr>
                <p:blipFill rotWithShape="1">
                  <a:blip r:embed="rId5"/>
                  <a:srcRect l="74830" t="73832" r="20488" b="7004"/>
                  <a:stretch/>
                </p:blipFill>
                <p:spPr>
                  <a:xfrm>
                    <a:off x="5484195" y="5111976"/>
                    <a:ext cx="664012" cy="803565"/>
                  </a:xfrm>
                  <a:prstGeom prst="rect">
                    <a:avLst/>
                  </a:prstGeom>
                </p:spPr>
              </p:pic>
            </p:grpSp>
            <p:cxnSp>
              <p:nvCxnSpPr>
                <p:cNvPr id="25" name="Straight Connector 24">
                  <a:extLst>
                    <a:ext uri="{FF2B5EF4-FFF2-40B4-BE49-F238E27FC236}">
                      <a16:creationId xmlns:a16="http://schemas.microsoft.com/office/drawing/2014/main" id="{A113446C-2419-E34F-A087-C74139A22D2F}"/>
                    </a:ext>
                  </a:extLst>
                </p:cNvPr>
                <p:cNvCxnSpPr>
                  <a:cxnSpLocks/>
                </p:cNvCxnSpPr>
                <p:nvPr/>
              </p:nvCxnSpPr>
              <p:spPr>
                <a:xfrm flipV="1">
                  <a:off x="7293935" y="4813004"/>
                  <a:ext cx="3083442" cy="1772093"/>
                </a:xfrm>
                <a:prstGeom prst="line">
                  <a:avLst/>
                </a:prstGeom>
                <a:ln w="2222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sp>
            <p:nvSpPr>
              <p:cNvPr id="4" name="Right Brace 3">
                <a:extLst>
                  <a:ext uri="{FF2B5EF4-FFF2-40B4-BE49-F238E27FC236}">
                    <a16:creationId xmlns:a16="http://schemas.microsoft.com/office/drawing/2014/main" id="{CE179265-BA03-3145-9C33-7373A0B76A2B}"/>
                  </a:ext>
                </a:extLst>
              </p:cNvPr>
              <p:cNvSpPr/>
              <p:nvPr/>
            </p:nvSpPr>
            <p:spPr>
              <a:xfrm rot="14344149">
                <a:off x="9044700" y="5966460"/>
                <a:ext cx="134866" cy="24194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1EB246F-77E9-FF49-815A-DCC31D92BB6B}"/>
                  </a:ext>
                </a:extLst>
              </p:cNvPr>
              <p:cNvSpPr txBox="1"/>
              <p:nvPr/>
            </p:nvSpPr>
            <p:spPr>
              <a:xfrm>
                <a:off x="8910635" y="5855991"/>
                <a:ext cx="394660" cy="369332"/>
              </a:xfrm>
              <a:prstGeom prst="rect">
                <a:avLst/>
              </a:prstGeom>
              <a:noFill/>
            </p:spPr>
            <p:txBody>
              <a:bodyPr wrap="none" rtlCol="0">
                <a:spAutoFit/>
              </a:bodyPr>
              <a:lstStyle/>
              <a:p>
                <a:r>
                  <a:rPr lang="en-US"/>
                  <a:t>1”</a:t>
                </a:r>
              </a:p>
            </p:txBody>
          </p:sp>
        </p:grpSp>
        <p:sp>
          <p:nvSpPr>
            <p:cNvPr id="19" name="Rectangle 18">
              <a:extLst>
                <a:ext uri="{FF2B5EF4-FFF2-40B4-BE49-F238E27FC236}">
                  <a16:creationId xmlns:a16="http://schemas.microsoft.com/office/drawing/2014/main" id="{C0455D63-8B82-C54B-BC45-6A4F96B2DF4B}"/>
                </a:ext>
              </a:extLst>
            </p:cNvPr>
            <p:cNvSpPr/>
            <p:nvPr/>
          </p:nvSpPr>
          <p:spPr>
            <a:xfrm>
              <a:off x="8357207" y="3171362"/>
              <a:ext cx="373488" cy="3589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206698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1D3083-9D28-F142-B728-8102AFF4D325}"/>
              </a:ext>
            </a:extLst>
          </p:cNvPr>
          <p:cNvSpPr>
            <a:spLocks noGrp="1"/>
          </p:cNvSpPr>
          <p:nvPr>
            <p:ph type="body" sz="quarter" idx="13"/>
          </p:nvPr>
        </p:nvSpPr>
        <p:spPr/>
        <p:txBody>
          <a:bodyPr>
            <a:normAutofit lnSpcReduction="10000"/>
          </a:bodyPr>
          <a:lstStyle/>
          <a:p>
            <a:r>
              <a:rPr lang="en-US" dirty="0"/>
              <a:t>3.3</a:t>
            </a:r>
          </a:p>
        </p:txBody>
      </p:sp>
      <p:sp>
        <p:nvSpPr>
          <p:cNvPr id="3" name="Text Placeholder 2">
            <a:extLst>
              <a:ext uri="{FF2B5EF4-FFF2-40B4-BE49-F238E27FC236}">
                <a16:creationId xmlns:a16="http://schemas.microsoft.com/office/drawing/2014/main" id="{50008FEE-BCE0-C744-BE53-EF747FD6B7C0}"/>
              </a:ext>
            </a:extLst>
          </p:cNvPr>
          <p:cNvSpPr>
            <a:spLocks noGrp="1"/>
          </p:cNvSpPr>
          <p:nvPr>
            <p:ph type="body" sz="quarter" idx="14"/>
          </p:nvPr>
        </p:nvSpPr>
        <p:spPr/>
        <p:txBody>
          <a:bodyPr/>
          <a:lstStyle/>
          <a:p>
            <a:pPr marL="0" indent="0" algn="just">
              <a:buNone/>
            </a:pPr>
            <a:r>
              <a:rPr lang="en-US" dirty="0"/>
              <a:t>Mid-way between two fin slots, measure 2 ¼” up from the bottom of the lower body tube and mark the location with pencil.  </a:t>
            </a:r>
          </a:p>
          <a:p>
            <a:pPr marL="0" indent="0" algn="just">
              <a:buNone/>
            </a:pPr>
            <a:r>
              <a:rPr lang="en-US" dirty="0"/>
              <a:t>Drill a 5/32” hole at this location.</a:t>
            </a:r>
          </a:p>
        </p:txBody>
      </p:sp>
      <p:sp>
        <p:nvSpPr>
          <p:cNvPr id="5" name="Text Placeholder 4">
            <a:extLst>
              <a:ext uri="{FF2B5EF4-FFF2-40B4-BE49-F238E27FC236}">
                <a16:creationId xmlns:a16="http://schemas.microsoft.com/office/drawing/2014/main" id="{2EE81434-FF83-E546-8BD4-D105B666217C}"/>
              </a:ext>
            </a:extLst>
          </p:cNvPr>
          <p:cNvSpPr>
            <a:spLocks noGrp="1"/>
          </p:cNvSpPr>
          <p:nvPr>
            <p:ph type="body" sz="quarter" idx="16"/>
          </p:nvPr>
        </p:nvSpPr>
        <p:spPr/>
        <p:txBody>
          <a:bodyPr>
            <a:normAutofit lnSpcReduction="10000"/>
          </a:bodyPr>
          <a:lstStyle/>
          <a:p>
            <a:r>
              <a:rPr lang="en-US" dirty="0"/>
              <a:t>3.4</a:t>
            </a:r>
          </a:p>
        </p:txBody>
      </p:sp>
      <p:sp>
        <p:nvSpPr>
          <p:cNvPr id="6" name="Text Placeholder 5">
            <a:extLst>
              <a:ext uri="{FF2B5EF4-FFF2-40B4-BE49-F238E27FC236}">
                <a16:creationId xmlns:a16="http://schemas.microsoft.com/office/drawing/2014/main" id="{BD67455E-FAB7-354C-927F-E3E28BCC236D}"/>
              </a:ext>
            </a:extLst>
          </p:cNvPr>
          <p:cNvSpPr>
            <a:spLocks noGrp="1"/>
          </p:cNvSpPr>
          <p:nvPr>
            <p:ph type="body" sz="quarter" idx="17"/>
          </p:nvPr>
        </p:nvSpPr>
        <p:spPr>
          <a:xfrm>
            <a:off x="1620585" y="3514255"/>
            <a:ext cx="3638679" cy="3188389"/>
          </a:xfrm>
        </p:spPr>
        <p:txBody>
          <a:bodyPr>
            <a:normAutofit/>
          </a:bodyPr>
          <a:lstStyle/>
          <a:p>
            <a:pPr marL="0" indent="0" algn="just">
              <a:buNone/>
            </a:pPr>
            <a:r>
              <a:rPr lang="en-US" dirty="0"/>
              <a:t>Separate the pieces of the rail button (</a:t>
            </a:r>
            <a:r>
              <a:rPr lang="en-US" b="1" i="1" dirty="0"/>
              <a:t>BB</a:t>
            </a:r>
            <a:r>
              <a:rPr lang="en-US" dirty="0"/>
              <a:t>). Insert the flanged weld-nut backing into the hole from the inside of the rocket body tube.</a:t>
            </a:r>
          </a:p>
          <a:p>
            <a:pPr marL="0" indent="0" algn="just">
              <a:buNone/>
            </a:pPr>
            <a:r>
              <a:rPr lang="en-US" dirty="0"/>
              <a:t>Place the nylon spacer around the weld nut on the outside, with the routed side facing outward. </a:t>
            </a:r>
          </a:p>
          <a:p>
            <a:pPr marL="0" indent="0" algn="just">
              <a:buNone/>
            </a:pPr>
            <a:r>
              <a:rPr lang="en-US" dirty="0"/>
              <a:t>Insert the screw and tighten. </a:t>
            </a:r>
          </a:p>
        </p:txBody>
      </p:sp>
      <p:sp>
        <p:nvSpPr>
          <p:cNvPr id="14" name="Text Placeholder 7">
            <a:extLst>
              <a:ext uri="{FF2B5EF4-FFF2-40B4-BE49-F238E27FC236}">
                <a16:creationId xmlns:a16="http://schemas.microsoft.com/office/drawing/2014/main" id="{7B8D3DD4-37A5-F143-ADF3-4E13513EA3E9}"/>
              </a:ext>
            </a:extLst>
          </p:cNvPr>
          <p:cNvSpPr>
            <a:spLocks noGrp="1"/>
          </p:cNvSpPr>
          <p:nvPr>
            <p:ph type="body" sz="quarter" idx="19"/>
          </p:nvPr>
        </p:nvSpPr>
        <p:spPr>
          <a:xfrm>
            <a:off x="2021305" y="36096"/>
            <a:ext cx="9204158" cy="768178"/>
          </a:xfrm>
        </p:spPr>
        <p:txBody>
          <a:bodyPr>
            <a:normAutofit/>
          </a:bodyPr>
          <a:lstStyle/>
          <a:p>
            <a:r>
              <a:rPr lang="en-US" dirty="0"/>
              <a:t>Prepare fin slots and install first rail button (cont’d)</a:t>
            </a:r>
          </a:p>
        </p:txBody>
      </p:sp>
      <p:cxnSp>
        <p:nvCxnSpPr>
          <p:cNvPr id="13" name="Straight Connector 12">
            <a:extLst>
              <a:ext uri="{FF2B5EF4-FFF2-40B4-BE49-F238E27FC236}">
                <a16:creationId xmlns:a16="http://schemas.microsoft.com/office/drawing/2014/main" id="{AD7E98F6-B314-F74F-9D1D-DA3BCF3BE967}"/>
              </a:ext>
            </a:extLst>
          </p:cNvPr>
          <p:cNvCxnSpPr/>
          <p:nvPr/>
        </p:nvCxnSpPr>
        <p:spPr>
          <a:xfrm flipH="1">
            <a:off x="572586" y="3306300"/>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5B5B1AB8-6E63-2B41-B8D1-77A8F0329641}"/>
              </a:ext>
            </a:extLst>
          </p:cNvPr>
          <p:cNvSpPr txBox="1"/>
          <p:nvPr/>
        </p:nvSpPr>
        <p:spPr>
          <a:xfrm>
            <a:off x="739130" y="91701"/>
            <a:ext cx="1339213" cy="584775"/>
          </a:xfrm>
          <a:prstGeom prst="rect">
            <a:avLst/>
          </a:prstGeom>
          <a:noFill/>
        </p:spPr>
        <p:txBody>
          <a:bodyPr wrap="none" rtlCol="0">
            <a:spAutoFit/>
          </a:bodyPr>
          <a:lstStyle/>
          <a:p>
            <a:r>
              <a:rPr lang="en-US" sz="3200" dirty="0">
                <a:solidFill>
                  <a:schemeClr val="bg1"/>
                </a:solidFill>
              </a:rPr>
              <a:t>Step 3:</a:t>
            </a:r>
          </a:p>
        </p:txBody>
      </p:sp>
      <p:pic>
        <p:nvPicPr>
          <p:cNvPr id="9" name="Picture Placeholder 8" descr="A picture containing nail, finger, person, office supplies&#10;&#10;Description automatically generated">
            <a:extLst>
              <a:ext uri="{FF2B5EF4-FFF2-40B4-BE49-F238E27FC236}">
                <a16:creationId xmlns:a16="http://schemas.microsoft.com/office/drawing/2014/main" id="{D906F067-B7E9-C9A9-CEF0-E9CB5FF1582F}"/>
              </a:ext>
            </a:extLst>
          </p:cNvPr>
          <p:cNvPicPr>
            <a:picLocks noGrp="1" noChangeAspect="1"/>
          </p:cNvPicPr>
          <p:nvPr>
            <p:ph type="pic" sz="quarter" idx="15"/>
          </p:nvPr>
        </p:nvPicPr>
        <p:blipFill>
          <a:blip r:embed="rId2"/>
          <a:srcRect t="525" b="525"/>
          <a:stretch>
            <a:fillRect/>
          </a:stretch>
        </p:blipFill>
        <p:spPr/>
      </p:pic>
      <p:pic>
        <p:nvPicPr>
          <p:cNvPr id="12" name="Picture 11" descr="A close-up of a hand holding a screwdriver&#10;&#10;Description automatically generated with low confidence">
            <a:extLst>
              <a:ext uri="{FF2B5EF4-FFF2-40B4-BE49-F238E27FC236}">
                <a16:creationId xmlns:a16="http://schemas.microsoft.com/office/drawing/2014/main" id="{352497D8-1BC6-AE17-808E-2A9A7B63F7E0}"/>
              </a:ext>
            </a:extLst>
          </p:cNvPr>
          <p:cNvPicPr>
            <a:picLocks noChangeAspect="1"/>
          </p:cNvPicPr>
          <p:nvPr/>
        </p:nvPicPr>
        <p:blipFill>
          <a:blip r:embed="rId3"/>
          <a:stretch>
            <a:fillRect/>
          </a:stretch>
        </p:blipFill>
        <p:spPr>
          <a:xfrm>
            <a:off x="5531266" y="3469305"/>
            <a:ext cx="5694197" cy="3260036"/>
          </a:xfrm>
          <a:prstGeom prst="rect">
            <a:avLst/>
          </a:prstGeom>
        </p:spPr>
      </p:pic>
    </p:spTree>
    <p:extLst>
      <p:ext uri="{BB962C8B-B14F-4D97-AF65-F5344CB8AC3E}">
        <p14:creationId xmlns:p14="http://schemas.microsoft.com/office/powerpoint/2010/main" val="3250872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2855C44-6B15-65EF-7411-C032D64FDBBA}"/>
              </a:ext>
            </a:extLst>
          </p:cNvPr>
          <p:cNvSpPr>
            <a:spLocks noGrp="1"/>
          </p:cNvSpPr>
          <p:nvPr>
            <p:ph type="body" sz="quarter" idx="17"/>
          </p:nvPr>
        </p:nvSpPr>
        <p:spPr>
          <a:xfrm>
            <a:off x="572588" y="2337045"/>
            <a:ext cx="6007100" cy="2489787"/>
          </a:xfrm>
        </p:spPr>
        <p:txBody>
          <a:bodyPr>
            <a:normAutofit/>
          </a:bodyPr>
          <a:lstStyle/>
          <a:p>
            <a:r>
              <a:rPr lang="en-US"/>
              <a:t>Motor mount tube from step 2</a:t>
            </a:r>
          </a:p>
          <a:p>
            <a:r>
              <a:rPr lang="en-US"/>
              <a:t>Lower body tube from step 3</a:t>
            </a:r>
          </a:p>
          <a:p>
            <a:r>
              <a:rPr lang="en-US"/>
              <a:t>Fins from step 1</a:t>
            </a:r>
          </a:p>
          <a:p>
            <a:r>
              <a:rPr lang="en-US"/>
              <a:t>Pencil</a:t>
            </a:r>
          </a:p>
          <a:p>
            <a:r>
              <a:rPr lang="en-US"/>
              <a:t>Wood glue </a:t>
            </a:r>
          </a:p>
          <a:p>
            <a:r>
              <a:rPr lang="en-US"/>
              <a:t>Dowel rod (or waste balsa strip left over from step 1)</a:t>
            </a:r>
          </a:p>
          <a:p>
            <a:pPr marL="0" indent="0">
              <a:buNone/>
            </a:pPr>
            <a:endParaRPr lang="en-US"/>
          </a:p>
        </p:txBody>
      </p:sp>
      <p:sp>
        <p:nvSpPr>
          <p:cNvPr id="12" name="Text Placeholder 7">
            <a:extLst>
              <a:ext uri="{FF2B5EF4-FFF2-40B4-BE49-F238E27FC236}">
                <a16:creationId xmlns:a16="http://schemas.microsoft.com/office/drawing/2014/main" id="{915D8BCE-6FA1-FEA5-D769-05EAB2C63F81}"/>
              </a:ext>
            </a:extLst>
          </p:cNvPr>
          <p:cNvSpPr txBox="1">
            <a:spLocks/>
          </p:cNvSpPr>
          <p:nvPr/>
        </p:nvSpPr>
        <p:spPr>
          <a:xfrm>
            <a:off x="2021305" y="-1"/>
            <a:ext cx="6481011" cy="8635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Install motor mount</a:t>
            </a:r>
          </a:p>
        </p:txBody>
      </p:sp>
      <p:sp>
        <p:nvSpPr>
          <p:cNvPr id="13" name="TextBox 12">
            <a:extLst>
              <a:ext uri="{FF2B5EF4-FFF2-40B4-BE49-F238E27FC236}">
                <a16:creationId xmlns:a16="http://schemas.microsoft.com/office/drawing/2014/main" id="{BE5A06C9-DF49-3E76-861E-5BB0F64C5074}"/>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4:</a:t>
            </a:r>
          </a:p>
        </p:txBody>
      </p:sp>
      <p:pic>
        <p:nvPicPr>
          <p:cNvPr id="14" name="Picture Placeholder 24" descr="A picture containing person, indoor, hand&#10;&#10;Description automatically generated">
            <a:extLst>
              <a:ext uri="{FF2B5EF4-FFF2-40B4-BE49-F238E27FC236}">
                <a16:creationId xmlns:a16="http://schemas.microsoft.com/office/drawing/2014/main" id="{70E7CE5F-71A3-1614-8990-5371F1769F4F}"/>
              </a:ext>
            </a:extLst>
          </p:cNvPr>
          <p:cNvPicPr>
            <a:picLocks noChangeAspect="1"/>
          </p:cNvPicPr>
          <p:nvPr/>
        </p:nvPicPr>
        <p:blipFill rotWithShape="1">
          <a:blip r:embed="rId2"/>
          <a:srcRect l="-449" r="-185"/>
          <a:stretch/>
        </p:blipFill>
        <p:spPr>
          <a:xfrm rot="16200000">
            <a:off x="7069574" y="2945776"/>
            <a:ext cx="4682324" cy="1816840"/>
          </a:xfrm>
          <a:prstGeom prst="rect">
            <a:avLst/>
          </a:prstGeom>
        </p:spPr>
      </p:pic>
    </p:spTree>
    <p:extLst>
      <p:ext uri="{BB962C8B-B14F-4D97-AF65-F5344CB8AC3E}">
        <p14:creationId xmlns:p14="http://schemas.microsoft.com/office/powerpoint/2010/main" val="4370772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C133854-C1E2-F74F-A617-D33047657AFC}"/>
              </a:ext>
            </a:extLst>
          </p:cNvPr>
          <p:cNvSpPr>
            <a:spLocks noGrp="1"/>
          </p:cNvSpPr>
          <p:nvPr>
            <p:ph type="body" sz="quarter" idx="13"/>
          </p:nvPr>
        </p:nvSpPr>
        <p:spPr/>
        <p:txBody>
          <a:bodyPr>
            <a:normAutofit lnSpcReduction="10000"/>
          </a:bodyPr>
          <a:lstStyle/>
          <a:p>
            <a:r>
              <a:rPr lang="en-US"/>
              <a:t>4.1</a:t>
            </a:r>
          </a:p>
        </p:txBody>
      </p:sp>
      <p:sp>
        <p:nvSpPr>
          <p:cNvPr id="3" name="Text Placeholder 2">
            <a:extLst>
              <a:ext uri="{FF2B5EF4-FFF2-40B4-BE49-F238E27FC236}">
                <a16:creationId xmlns:a16="http://schemas.microsoft.com/office/drawing/2014/main" id="{0DA4E718-3DE8-0240-A7DA-5D600CC7978F}"/>
              </a:ext>
            </a:extLst>
          </p:cNvPr>
          <p:cNvSpPr>
            <a:spLocks noGrp="1"/>
          </p:cNvSpPr>
          <p:nvPr>
            <p:ph type="body" sz="quarter" idx="14"/>
          </p:nvPr>
        </p:nvSpPr>
        <p:spPr>
          <a:xfrm>
            <a:off x="1614488" y="1039280"/>
            <a:ext cx="6007100" cy="1892300"/>
          </a:xfrm>
        </p:spPr>
        <p:txBody>
          <a:bodyPr/>
          <a:lstStyle/>
          <a:p>
            <a:r>
              <a:rPr lang="en-US"/>
              <a:t>Before installation, double check that the eyebolt gap has been closed and has been sealed tight with superglue.</a:t>
            </a:r>
          </a:p>
          <a:p>
            <a:endParaRPr lang="en-US"/>
          </a:p>
        </p:txBody>
      </p:sp>
      <p:sp>
        <p:nvSpPr>
          <p:cNvPr id="8" name="Text Placeholder 7">
            <a:extLst>
              <a:ext uri="{FF2B5EF4-FFF2-40B4-BE49-F238E27FC236}">
                <a16:creationId xmlns:a16="http://schemas.microsoft.com/office/drawing/2014/main" id="{FDE1CA83-B9BC-1848-83BB-B7B2CAF7C7EB}"/>
              </a:ext>
            </a:extLst>
          </p:cNvPr>
          <p:cNvSpPr>
            <a:spLocks noGrp="1"/>
          </p:cNvSpPr>
          <p:nvPr>
            <p:ph type="body" sz="quarter" idx="19"/>
          </p:nvPr>
        </p:nvSpPr>
        <p:spPr/>
        <p:txBody>
          <a:bodyPr/>
          <a:lstStyle/>
          <a:p>
            <a:r>
              <a:rPr lang="en-US"/>
              <a:t>Install motor mount (cont’d)</a:t>
            </a:r>
          </a:p>
        </p:txBody>
      </p:sp>
      <p:sp>
        <p:nvSpPr>
          <p:cNvPr id="9" name="TextBox 8">
            <a:extLst>
              <a:ext uri="{FF2B5EF4-FFF2-40B4-BE49-F238E27FC236}">
                <a16:creationId xmlns:a16="http://schemas.microsoft.com/office/drawing/2014/main" id="{EAB43187-D44F-B74C-BB94-A7FC04387713}"/>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4:</a:t>
            </a:r>
          </a:p>
        </p:txBody>
      </p:sp>
      <p:grpSp>
        <p:nvGrpSpPr>
          <p:cNvPr id="22" name="Group 21">
            <a:extLst>
              <a:ext uri="{FF2B5EF4-FFF2-40B4-BE49-F238E27FC236}">
                <a16:creationId xmlns:a16="http://schemas.microsoft.com/office/drawing/2014/main" id="{5B03698D-51DF-AF4A-87AC-76EAE41FF486}"/>
              </a:ext>
            </a:extLst>
          </p:cNvPr>
          <p:cNvGrpSpPr/>
          <p:nvPr/>
        </p:nvGrpSpPr>
        <p:grpSpPr>
          <a:xfrm>
            <a:off x="10146738" y="1084488"/>
            <a:ext cx="1303891" cy="1233334"/>
            <a:chOff x="9602277" y="1033986"/>
            <a:chExt cx="1798980" cy="1701633"/>
          </a:xfrm>
        </p:grpSpPr>
        <p:pic>
          <p:nvPicPr>
            <p:cNvPr id="10" name="Picture Placeholder 11" descr="A picture containing wall, indoor&#10;&#10;Description automatically generated">
              <a:extLst>
                <a:ext uri="{FF2B5EF4-FFF2-40B4-BE49-F238E27FC236}">
                  <a16:creationId xmlns:a16="http://schemas.microsoft.com/office/drawing/2014/main" id="{2DCCA701-EE19-D14C-A7D0-121F00CD55B4}"/>
                </a:ext>
              </a:extLst>
            </p:cNvPr>
            <p:cNvPicPr>
              <a:picLocks noChangeAspect="1"/>
            </p:cNvPicPr>
            <p:nvPr/>
          </p:nvPicPr>
          <p:blipFill rotWithShape="1">
            <a:blip r:embed="rId2"/>
            <a:srcRect l="35440" t="44613" r="42124" b="24219"/>
            <a:stretch/>
          </p:blipFill>
          <p:spPr>
            <a:xfrm rot="5400000">
              <a:off x="9635585" y="1000678"/>
              <a:ext cx="1591176" cy="1657792"/>
            </a:xfrm>
            <a:prstGeom prst="rect">
              <a:avLst/>
            </a:prstGeom>
          </p:spPr>
        </p:pic>
        <p:grpSp>
          <p:nvGrpSpPr>
            <p:cNvPr id="14" name="Group 13">
              <a:extLst>
                <a:ext uri="{FF2B5EF4-FFF2-40B4-BE49-F238E27FC236}">
                  <a16:creationId xmlns:a16="http://schemas.microsoft.com/office/drawing/2014/main" id="{D53517B3-B0F2-FF44-88FE-9F2345B4AE24}"/>
                </a:ext>
              </a:extLst>
            </p:cNvPr>
            <p:cNvGrpSpPr/>
            <p:nvPr/>
          </p:nvGrpSpPr>
          <p:grpSpPr>
            <a:xfrm>
              <a:off x="10833178" y="2041725"/>
              <a:ext cx="568079" cy="693894"/>
              <a:chOff x="9652441" y="-525780"/>
              <a:chExt cx="200219" cy="525780"/>
            </a:xfrm>
            <a:effectLst>
              <a:glow rad="123922">
                <a:schemeClr val="bg1">
                  <a:alpha val="40000"/>
                </a:schemeClr>
              </a:glow>
            </a:effectLst>
          </p:grpSpPr>
          <p:sp>
            <p:nvSpPr>
              <p:cNvPr id="15" name="Diagonal Stripe 14">
                <a:extLst>
                  <a:ext uri="{FF2B5EF4-FFF2-40B4-BE49-F238E27FC236}">
                    <a16:creationId xmlns:a16="http://schemas.microsoft.com/office/drawing/2014/main" id="{D144964E-8DC3-CF4F-B99C-09C296EC5E29}"/>
                  </a:ext>
                </a:extLst>
              </p:cNvPr>
              <p:cNvSpPr/>
              <p:nvPr/>
            </p:nvSpPr>
            <p:spPr>
              <a:xfrm>
                <a:off x="9739278" y="-525780"/>
                <a:ext cx="113382" cy="525780"/>
              </a:xfrm>
              <a:prstGeom prst="diagStripe">
                <a:avLst>
                  <a:gd name="adj" fmla="val 69018"/>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iagonal Stripe 15">
                <a:extLst>
                  <a:ext uri="{FF2B5EF4-FFF2-40B4-BE49-F238E27FC236}">
                    <a16:creationId xmlns:a16="http://schemas.microsoft.com/office/drawing/2014/main" id="{20095B03-857B-5D41-9AFA-820E7F7AC0CF}"/>
                  </a:ext>
                </a:extLst>
              </p:cNvPr>
              <p:cNvSpPr/>
              <p:nvPr/>
            </p:nvSpPr>
            <p:spPr>
              <a:xfrm flipH="1">
                <a:off x="9652441" y="-206768"/>
                <a:ext cx="82757" cy="206589"/>
              </a:xfrm>
              <a:prstGeom prst="diagStripe">
                <a:avLst>
                  <a:gd name="adj" fmla="val 46549"/>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18" name="Group 17">
            <a:extLst>
              <a:ext uri="{FF2B5EF4-FFF2-40B4-BE49-F238E27FC236}">
                <a16:creationId xmlns:a16="http://schemas.microsoft.com/office/drawing/2014/main" id="{55198D2E-2913-7348-94CF-2B6B5427E125}"/>
              </a:ext>
            </a:extLst>
          </p:cNvPr>
          <p:cNvGrpSpPr/>
          <p:nvPr/>
        </p:nvGrpSpPr>
        <p:grpSpPr>
          <a:xfrm>
            <a:off x="8170855" y="1084029"/>
            <a:ext cx="1208907" cy="1021230"/>
            <a:chOff x="7454582" y="867051"/>
            <a:chExt cx="1749370" cy="1477789"/>
          </a:xfrm>
        </p:grpSpPr>
        <p:pic>
          <p:nvPicPr>
            <p:cNvPr id="11" name="Picture Placeholder 13">
              <a:extLst>
                <a:ext uri="{FF2B5EF4-FFF2-40B4-BE49-F238E27FC236}">
                  <a16:creationId xmlns:a16="http://schemas.microsoft.com/office/drawing/2014/main" id="{35DF016A-86CE-E847-B91E-806052A251A7}"/>
                </a:ext>
              </a:extLst>
            </p:cNvPr>
            <p:cNvPicPr>
              <a:picLocks noChangeAspect="1"/>
            </p:cNvPicPr>
            <p:nvPr/>
          </p:nvPicPr>
          <p:blipFill rotWithShape="1">
            <a:blip r:embed="rId3"/>
            <a:srcRect t="-3189" b="165"/>
            <a:stretch/>
          </p:blipFill>
          <p:spPr>
            <a:xfrm rot="10800000">
              <a:off x="7454582" y="1040197"/>
              <a:ext cx="1657792" cy="1131498"/>
            </a:xfrm>
            <a:prstGeom prst="rect">
              <a:avLst/>
            </a:prstGeom>
          </p:spPr>
        </p:pic>
        <p:sp>
          <p:nvSpPr>
            <p:cNvPr id="17" name="&quot;No&quot; Symbol 16">
              <a:extLst>
                <a:ext uri="{FF2B5EF4-FFF2-40B4-BE49-F238E27FC236}">
                  <a16:creationId xmlns:a16="http://schemas.microsoft.com/office/drawing/2014/main" id="{857AFBD9-10BF-8B4B-A96D-F3C81950A670}"/>
                </a:ext>
              </a:extLst>
            </p:cNvPr>
            <p:cNvSpPr/>
            <p:nvPr/>
          </p:nvSpPr>
          <p:spPr>
            <a:xfrm>
              <a:off x="7677504" y="867051"/>
              <a:ext cx="1526448" cy="1477789"/>
            </a:xfrm>
            <a:prstGeom prst="noSmoking">
              <a:avLst>
                <a:gd name="adj" fmla="val 6153"/>
              </a:avLst>
            </a:prstGeom>
            <a:solidFill>
              <a:srgbClr val="FF0000">
                <a:alpha val="78426"/>
              </a:srgbClr>
            </a:solidFill>
            <a:ln>
              <a:solidFill>
                <a:srgbClr val="FF0000">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21" name="Straight Connector 20">
            <a:extLst>
              <a:ext uri="{FF2B5EF4-FFF2-40B4-BE49-F238E27FC236}">
                <a16:creationId xmlns:a16="http://schemas.microsoft.com/office/drawing/2014/main" id="{BA7B997E-160F-1A4B-9869-916847BBE7D0}"/>
              </a:ext>
            </a:extLst>
          </p:cNvPr>
          <p:cNvCxnSpPr/>
          <p:nvPr/>
        </p:nvCxnSpPr>
        <p:spPr>
          <a:xfrm flipH="1">
            <a:off x="572586" y="2513395"/>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19">
            <a:extLst>
              <a:ext uri="{FF2B5EF4-FFF2-40B4-BE49-F238E27FC236}">
                <a16:creationId xmlns:a16="http://schemas.microsoft.com/office/drawing/2014/main" id="{39F78F2F-E061-1148-BF44-202A87943B13}"/>
              </a:ext>
            </a:extLst>
          </p:cNvPr>
          <p:cNvSpPr>
            <a:spLocks noGrp="1"/>
          </p:cNvSpPr>
          <p:nvPr>
            <p:ph type="body" sz="quarter" idx="17"/>
          </p:nvPr>
        </p:nvSpPr>
        <p:spPr>
          <a:xfrm>
            <a:off x="1359763" y="3022826"/>
            <a:ext cx="9679125" cy="3543074"/>
          </a:xfrm>
          <a:ln w="38100">
            <a:solidFill>
              <a:schemeClr val="accent4"/>
            </a:solidFill>
          </a:ln>
        </p:spPr>
        <p:txBody>
          <a:bodyPr>
            <a:normAutofit lnSpcReduction="10000"/>
          </a:bodyPr>
          <a:lstStyle/>
          <a:p>
            <a:r>
              <a:rPr lang="en-US" i="1"/>
              <a:t>If at this point you choose to attach the Kevlar shock cord to the eyebolt, you must ensure that: </a:t>
            </a:r>
          </a:p>
          <a:p>
            <a:r>
              <a:rPr lang="en-US" i="1"/>
              <a:t>1) The shock cord is sufficiently long. If it is too short, you will need to remove it and install a longer cord.</a:t>
            </a:r>
          </a:p>
          <a:p>
            <a:r>
              <a:rPr lang="en-US" i="1"/>
              <a:t>2) The shock cord is kept knot-free and protected from the glue used in the remainder of the build.</a:t>
            </a:r>
          </a:p>
          <a:p>
            <a:r>
              <a:rPr lang="en-US" i="1"/>
              <a:t>3) The knot used to secure the cord to the eyebolt is made far enough away from the eyebolt that it will be accessible outside the body tube once the motor mount is installed</a:t>
            </a:r>
          </a:p>
          <a:p>
            <a:r>
              <a:rPr lang="en-US" i="1"/>
              <a:t>Regardless of whether you install the shock cord now or after motor mount installation, you will need a system post-build to access the bolt for service.  </a:t>
            </a:r>
          </a:p>
          <a:p>
            <a:r>
              <a:rPr lang="en-US" i="1"/>
              <a:t>Otherwise, shock cord installation is addressed in steps 12 and 13.</a:t>
            </a:r>
          </a:p>
          <a:p>
            <a:endParaRPr lang="en-US" i="1"/>
          </a:p>
          <a:p>
            <a:endParaRPr lang="en-US"/>
          </a:p>
        </p:txBody>
      </p:sp>
      <p:pic>
        <p:nvPicPr>
          <p:cNvPr id="28" name="Graphic 27" descr="Warning with solid fill">
            <a:extLst>
              <a:ext uri="{FF2B5EF4-FFF2-40B4-BE49-F238E27FC236}">
                <a16:creationId xmlns:a16="http://schemas.microsoft.com/office/drawing/2014/main" id="{60554739-A0D8-CA40-9E9E-9C0D58FC8E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4183" y="2849841"/>
            <a:ext cx="775995" cy="775995"/>
          </a:xfrm>
          <a:prstGeom prst="rect">
            <a:avLst/>
          </a:prstGeom>
        </p:spPr>
      </p:pic>
      <p:sp>
        <p:nvSpPr>
          <p:cNvPr id="29" name="TextBox 28">
            <a:extLst>
              <a:ext uri="{FF2B5EF4-FFF2-40B4-BE49-F238E27FC236}">
                <a16:creationId xmlns:a16="http://schemas.microsoft.com/office/drawing/2014/main" id="{8984EF2B-1C57-D440-851F-F74EF88D20E4}"/>
              </a:ext>
            </a:extLst>
          </p:cNvPr>
          <p:cNvSpPr txBox="1"/>
          <p:nvPr/>
        </p:nvSpPr>
        <p:spPr>
          <a:xfrm>
            <a:off x="284597" y="3490722"/>
            <a:ext cx="1075166" cy="369332"/>
          </a:xfrm>
          <a:prstGeom prst="rect">
            <a:avLst/>
          </a:prstGeom>
          <a:noFill/>
        </p:spPr>
        <p:txBody>
          <a:bodyPr wrap="none" rtlCol="0">
            <a:spAutoFit/>
          </a:bodyPr>
          <a:lstStyle/>
          <a:p>
            <a:r>
              <a:rPr lang="en-US" b="1">
                <a:solidFill>
                  <a:srgbClr val="FFC000"/>
                </a:solidFill>
              </a:rPr>
              <a:t>CAUTION</a:t>
            </a:r>
          </a:p>
        </p:txBody>
      </p:sp>
    </p:spTree>
    <p:extLst>
      <p:ext uri="{BB962C8B-B14F-4D97-AF65-F5344CB8AC3E}">
        <p14:creationId xmlns:p14="http://schemas.microsoft.com/office/powerpoint/2010/main" val="1736625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1735ED7-E6C2-AE4E-A76F-38B67DD8782B}"/>
              </a:ext>
            </a:extLst>
          </p:cNvPr>
          <p:cNvSpPr>
            <a:spLocks noGrp="1"/>
          </p:cNvSpPr>
          <p:nvPr>
            <p:ph type="body" sz="quarter" idx="16"/>
          </p:nvPr>
        </p:nvSpPr>
        <p:spPr>
          <a:xfrm>
            <a:off x="566488" y="1040114"/>
            <a:ext cx="775995" cy="365125"/>
          </a:xfrm>
        </p:spPr>
        <p:txBody>
          <a:bodyPr>
            <a:normAutofit lnSpcReduction="10000"/>
          </a:bodyPr>
          <a:lstStyle/>
          <a:p>
            <a:r>
              <a:rPr lang="en-US"/>
              <a:t>4.2</a:t>
            </a:r>
          </a:p>
        </p:txBody>
      </p:sp>
      <p:sp>
        <p:nvSpPr>
          <p:cNvPr id="6" name="Text Placeholder 5">
            <a:extLst>
              <a:ext uri="{FF2B5EF4-FFF2-40B4-BE49-F238E27FC236}">
                <a16:creationId xmlns:a16="http://schemas.microsoft.com/office/drawing/2014/main" id="{4C368FB4-DFCA-FA48-93C0-B290D4638B42}"/>
              </a:ext>
            </a:extLst>
          </p:cNvPr>
          <p:cNvSpPr>
            <a:spLocks noGrp="1"/>
          </p:cNvSpPr>
          <p:nvPr>
            <p:ph type="body" sz="quarter" idx="17"/>
          </p:nvPr>
        </p:nvSpPr>
        <p:spPr>
          <a:xfrm>
            <a:off x="1614488" y="1040114"/>
            <a:ext cx="6007100" cy="3116416"/>
          </a:xfrm>
        </p:spPr>
        <p:txBody>
          <a:bodyPr>
            <a:normAutofit/>
          </a:bodyPr>
          <a:lstStyle/>
          <a:p>
            <a:pPr algn="just"/>
            <a:r>
              <a:rPr lang="en-US"/>
              <a:t>First dry mount the motor mount. Insert the motor mount, wooden circle first, into the fin-slot end of the body tube from step 3, as shown in the image. </a:t>
            </a:r>
          </a:p>
          <a:p>
            <a:pPr algn="just"/>
            <a:r>
              <a:rPr lang="en-US"/>
              <a:t>Double-check that the the eyebolt is visible from the top of the lower body tube.</a:t>
            </a:r>
          </a:p>
          <a:p>
            <a:pPr algn="just"/>
            <a:r>
              <a:rPr lang="en-US" b="1">
                <a:solidFill>
                  <a:schemeClr val="accent1">
                    <a:lumMod val="75000"/>
                  </a:schemeClr>
                </a:solidFill>
              </a:rPr>
              <a:t>Rotate</a:t>
            </a:r>
            <a:r>
              <a:rPr lang="en-US"/>
              <a:t> the motor mount as needed to ensure that the slots in the middle cardboard centering ring are aligned with the fin slots in the body tube.</a:t>
            </a:r>
          </a:p>
          <a:p>
            <a:endParaRPr lang="en-US"/>
          </a:p>
        </p:txBody>
      </p:sp>
      <p:pic>
        <p:nvPicPr>
          <p:cNvPr id="25" name="Picture Placeholder 24" descr="A picture containing person, indoor, hand&#10;&#10;Description automatically generated">
            <a:extLst>
              <a:ext uri="{FF2B5EF4-FFF2-40B4-BE49-F238E27FC236}">
                <a16:creationId xmlns:a16="http://schemas.microsoft.com/office/drawing/2014/main" id="{5DD6D10E-E3C0-BE4F-ADA7-4DD5C3934A0D}"/>
              </a:ext>
            </a:extLst>
          </p:cNvPr>
          <p:cNvPicPr>
            <a:picLocks noGrp="1" noChangeAspect="1"/>
          </p:cNvPicPr>
          <p:nvPr>
            <p:ph type="pic" sz="quarter" idx="18"/>
          </p:nvPr>
        </p:nvPicPr>
        <p:blipFill rotWithShape="1">
          <a:blip r:embed="rId2"/>
          <a:srcRect l="-449" r="-185"/>
          <a:stretch/>
        </p:blipFill>
        <p:spPr>
          <a:xfrm>
            <a:off x="8437925" y="1118132"/>
            <a:ext cx="2922494" cy="1133989"/>
          </a:xfrm>
        </p:spPr>
      </p:pic>
      <p:sp>
        <p:nvSpPr>
          <p:cNvPr id="8" name="Text Placeholder 7">
            <a:extLst>
              <a:ext uri="{FF2B5EF4-FFF2-40B4-BE49-F238E27FC236}">
                <a16:creationId xmlns:a16="http://schemas.microsoft.com/office/drawing/2014/main" id="{FDE1CA83-B9BC-1848-83BB-B7B2CAF7C7EB}"/>
              </a:ext>
            </a:extLst>
          </p:cNvPr>
          <p:cNvSpPr>
            <a:spLocks noGrp="1"/>
          </p:cNvSpPr>
          <p:nvPr>
            <p:ph type="body" sz="quarter" idx="19"/>
          </p:nvPr>
        </p:nvSpPr>
        <p:spPr/>
        <p:txBody>
          <a:bodyPr/>
          <a:lstStyle/>
          <a:p>
            <a:r>
              <a:rPr lang="en-US"/>
              <a:t>Install motor mount (cont’d)</a:t>
            </a:r>
          </a:p>
        </p:txBody>
      </p:sp>
      <p:sp>
        <p:nvSpPr>
          <p:cNvPr id="9" name="TextBox 8">
            <a:extLst>
              <a:ext uri="{FF2B5EF4-FFF2-40B4-BE49-F238E27FC236}">
                <a16:creationId xmlns:a16="http://schemas.microsoft.com/office/drawing/2014/main" id="{EAB43187-D44F-B74C-BB94-A7FC04387713}"/>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4:</a:t>
            </a:r>
          </a:p>
        </p:txBody>
      </p:sp>
      <p:pic>
        <p:nvPicPr>
          <p:cNvPr id="27" name="Picture 26" descr="A picture containing indoor&#10;&#10;Description automatically generated">
            <a:extLst>
              <a:ext uri="{FF2B5EF4-FFF2-40B4-BE49-F238E27FC236}">
                <a16:creationId xmlns:a16="http://schemas.microsoft.com/office/drawing/2014/main" id="{AFBAA28D-678F-BF45-A560-B53D6D02C1E5}"/>
              </a:ext>
            </a:extLst>
          </p:cNvPr>
          <p:cNvPicPr>
            <a:picLocks noChangeAspect="1"/>
          </p:cNvPicPr>
          <p:nvPr/>
        </p:nvPicPr>
        <p:blipFill rotWithShape="1">
          <a:blip r:embed="rId3"/>
          <a:srcRect r="8802"/>
          <a:stretch/>
        </p:blipFill>
        <p:spPr>
          <a:xfrm>
            <a:off x="8437925" y="2538254"/>
            <a:ext cx="2922494" cy="1047838"/>
          </a:xfrm>
          <a:prstGeom prst="rect">
            <a:avLst/>
          </a:prstGeom>
        </p:spPr>
      </p:pic>
      <p:sp>
        <p:nvSpPr>
          <p:cNvPr id="4" name="Arc 3">
            <a:extLst>
              <a:ext uri="{FF2B5EF4-FFF2-40B4-BE49-F238E27FC236}">
                <a16:creationId xmlns:a16="http://schemas.microsoft.com/office/drawing/2014/main" id="{861EE422-B5E1-DC48-8155-5544E1789DAD}"/>
              </a:ext>
            </a:extLst>
          </p:cNvPr>
          <p:cNvSpPr/>
          <p:nvPr/>
        </p:nvSpPr>
        <p:spPr>
          <a:xfrm>
            <a:off x="7893593" y="2677172"/>
            <a:ext cx="382988" cy="757106"/>
          </a:xfrm>
          <a:prstGeom prst="arc">
            <a:avLst>
              <a:gd name="adj1" fmla="val 13604603"/>
              <a:gd name="adj2" fmla="val 9364474"/>
            </a:avLst>
          </a:prstGeom>
          <a:ln w="38100">
            <a:head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E429831D-1288-914A-9412-365868162AD9}"/>
              </a:ext>
            </a:extLst>
          </p:cNvPr>
          <p:cNvSpPr txBox="1"/>
          <p:nvPr/>
        </p:nvSpPr>
        <p:spPr>
          <a:xfrm>
            <a:off x="7829899" y="3586092"/>
            <a:ext cx="3889612" cy="523220"/>
          </a:xfrm>
          <a:prstGeom prst="rect">
            <a:avLst/>
          </a:prstGeom>
          <a:noFill/>
        </p:spPr>
        <p:txBody>
          <a:bodyPr wrap="square" rtlCol="0">
            <a:spAutoFit/>
          </a:bodyPr>
          <a:lstStyle/>
          <a:p>
            <a:r>
              <a:rPr lang="en-US" sz="1400"/>
              <a:t>Rotate motor mount until notches in center ring align with fin notches in body tube.</a:t>
            </a:r>
          </a:p>
        </p:txBody>
      </p:sp>
    </p:spTree>
    <p:extLst>
      <p:ext uri="{BB962C8B-B14F-4D97-AF65-F5344CB8AC3E}">
        <p14:creationId xmlns:p14="http://schemas.microsoft.com/office/powerpoint/2010/main" val="10085439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BC3EA3C-E438-C545-B78D-335AFFCF3DB4}"/>
              </a:ext>
            </a:extLst>
          </p:cNvPr>
          <p:cNvSpPr>
            <a:spLocks noGrp="1"/>
          </p:cNvSpPr>
          <p:nvPr>
            <p:ph type="body" sz="quarter" idx="21"/>
          </p:nvPr>
        </p:nvSpPr>
        <p:spPr>
          <a:xfrm>
            <a:off x="286203" y="876149"/>
            <a:ext cx="5533292" cy="399832"/>
          </a:xfrm>
        </p:spPr>
        <p:txBody>
          <a:bodyPr/>
          <a:lstStyle/>
          <a:p>
            <a:r>
              <a:rPr lang="en-US" dirty="0"/>
              <a:t>(1) Estes Super Big Bertha Rocket Kit</a:t>
            </a:r>
          </a:p>
        </p:txBody>
      </p:sp>
      <p:sp>
        <p:nvSpPr>
          <p:cNvPr id="9" name="Text Placeholder 28">
            <a:extLst>
              <a:ext uri="{FF2B5EF4-FFF2-40B4-BE49-F238E27FC236}">
                <a16:creationId xmlns:a16="http://schemas.microsoft.com/office/drawing/2014/main" id="{C83F1519-7765-5940-AB0C-80096FB4A412}"/>
              </a:ext>
            </a:extLst>
          </p:cNvPr>
          <p:cNvSpPr>
            <a:spLocks noGrp="1"/>
          </p:cNvSpPr>
          <p:nvPr>
            <p:ph type="body" sz="quarter" idx="19"/>
          </p:nvPr>
        </p:nvSpPr>
        <p:spPr>
          <a:xfrm>
            <a:off x="2314710" y="-1"/>
            <a:ext cx="6481011" cy="850899"/>
          </a:xfrm>
        </p:spPr>
        <p:txBody>
          <a:bodyPr/>
          <a:lstStyle/>
          <a:p>
            <a:r>
              <a:rPr lang="en-US"/>
              <a:t>Parts needed</a:t>
            </a:r>
          </a:p>
        </p:txBody>
      </p:sp>
      <p:sp>
        <p:nvSpPr>
          <p:cNvPr id="40" name="TextBox 39">
            <a:extLst>
              <a:ext uri="{FF2B5EF4-FFF2-40B4-BE49-F238E27FC236}">
                <a16:creationId xmlns:a16="http://schemas.microsoft.com/office/drawing/2014/main" id="{3C74F215-938A-4887-86C5-247BF895C256}"/>
              </a:ext>
            </a:extLst>
          </p:cNvPr>
          <p:cNvSpPr txBox="1"/>
          <p:nvPr/>
        </p:nvSpPr>
        <p:spPr>
          <a:xfrm>
            <a:off x="9291122" y="1197243"/>
            <a:ext cx="2720425" cy="4855496"/>
          </a:xfrm>
          <a:prstGeom prst="rect">
            <a:avLst/>
          </a:prstGeom>
          <a:noFill/>
        </p:spPr>
        <p:txBody>
          <a:bodyPr wrap="none" rtlCol="0">
            <a:spAutoFit/>
          </a:bodyPr>
          <a:lstStyle/>
          <a:p>
            <a:pPr marL="342900" indent="-342900">
              <a:lnSpc>
                <a:spcPct val="150000"/>
              </a:lnSpc>
              <a:buAutoNum type="alphaUcPeriod"/>
            </a:pPr>
            <a:r>
              <a:rPr lang="en-US" sz="1600"/>
              <a:t>Motor mount tube</a:t>
            </a:r>
          </a:p>
          <a:p>
            <a:pPr marL="342900" indent="-342900">
              <a:lnSpc>
                <a:spcPct val="150000"/>
              </a:lnSpc>
              <a:buAutoNum type="alphaUcPeriod"/>
            </a:pPr>
            <a:r>
              <a:rPr lang="en-US" sz="1600"/>
              <a:t>(2) Centering rings</a:t>
            </a:r>
          </a:p>
          <a:p>
            <a:pPr marL="342900" indent="-342900">
              <a:lnSpc>
                <a:spcPct val="150000"/>
              </a:lnSpc>
              <a:buAutoNum type="alphaUcPeriod"/>
            </a:pPr>
            <a:r>
              <a:rPr lang="en-US" sz="1600"/>
              <a:t>(1) Notched centering ring</a:t>
            </a:r>
          </a:p>
          <a:p>
            <a:pPr marL="342900" indent="-342900">
              <a:lnSpc>
                <a:spcPct val="150000"/>
              </a:lnSpc>
              <a:buAutoNum type="alphaUcPeriod"/>
            </a:pPr>
            <a:r>
              <a:rPr lang="en-US" sz="1600"/>
              <a:t>(2) Body tubes</a:t>
            </a:r>
          </a:p>
          <a:p>
            <a:pPr>
              <a:lnSpc>
                <a:spcPct val="150000"/>
              </a:lnSpc>
            </a:pPr>
            <a:r>
              <a:rPr lang="en-US" sz="1600"/>
              <a:t>E/F. (8) Laser-cut wood sheets</a:t>
            </a:r>
          </a:p>
          <a:p>
            <a:pPr>
              <a:lnSpc>
                <a:spcPct val="150000"/>
              </a:lnSpc>
            </a:pPr>
            <a:r>
              <a:rPr lang="en-US" sz="1600"/>
              <a:t>G.    (4) Laser-cut wood sheet</a:t>
            </a:r>
          </a:p>
          <a:p>
            <a:pPr marL="342900" indent="-342900">
              <a:lnSpc>
                <a:spcPct val="150000"/>
              </a:lnSpc>
              <a:buAutoNum type="alphaUcPeriod" startAt="8"/>
            </a:pPr>
            <a:r>
              <a:rPr lang="en-US" sz="1600"/>
              <a:t>(2) Launch lugs</a:t>
            </a:r>
          </a:p>
          <a:p>
            <a:pPr marL="342900" indent="-342900">
              <a:lnSpc>
                <a:spcPct val="150000"/>
              </a:lnSpc>
              <a:buAutoNum type="alphaUcPeriod" startAt="8"/>
            </a:pPr>
            <a:r>
              <a:rPr lang="en-US" sz="1600"/>
              <a:t>Tube coupler</a:t>
            </a:r>
          </a:p>
          <a:p>
            <a:pPr marL="342900" indent="-342900">
              <a:lnSpc>
                <a:spcPct val="150000"/>
              </a:lnSpc>
              <a:buAutoNum type="alphaUcPeriod" startAt="10"/>
            </a:pPr>
            <a:r>
              <a:rPr lang="en-US" sz="1600"/>
              <a:t>Nose Cone</a:t>
            </a:r>
          </a:p>
          <a:p>
            <a:pPr>
              <a:lnSpc>
                <a:spcPct val="150000"/>
              </a:lnSpc>
            </a:pPr>
            <a:r>
              <a:rPr lang="en-US" sz="1600"/>
              <a:t>K/L. Engine retainer set</a:t>
            </a:r>
          </a:p>
          <a:p>
            <a:pPr marL="342900" indent="-342900">
              <a:lnSpc>
                <a:spcPct val="150000"/>
              </a:lnSpc>
              <a:buAutoNum type="alphaUcPeriod" startAt="13"/>
            </a:pPr>
            <a:r>
              <a:rPr lang="en-US" sz="1600"/>
              <a:t>Shock cord</a:t>
            </a:r>
          </a:p>
          <a:p>
            <a:pPr marL="342900" indent="-342900">
              <a:lnSpc>
                <a:spcPct val="150000"/>
              </a:lnSpc>
              <a:buAutoNum type="alphaUcPeriod" startAt="13"/>
            </a:pPr>
            <a:r>
              <a:rPr lang="en-US" sz="1600"/>
              <a:t>Parachute</a:t>
            </a:r>
          </a:p>
          <a:p>
            <a:pPr marL="342900" indent="-342900">
              <a:lnSpc>
                <a:spcPct val="150000"/>
              </a:lnSpc>
              <a:buAutoNum type="alphaUcPeriod" startAt="13"/>
            </a:pPr>
            <a:r>
              <a:rPr lang="en-US" sz="1600"/>
              <a:t>Shock cord mount</a:t>
            </a:r>
          </a:p>
        </p:txBody>
      </p:sp>
      <p:grpSp>
        <p:nvGrpSpPr>
          <p:cNvPr id="56" name="Group 55">
            <a:extLst>
              <a:ext uri="{FF2B5EF4-FFF2-40B4-BE49-F238E27FC236}">
                <a16:creationId xmlns:a16="http://schemas.microsoft.com/office/drawing/2014/main" id="{7A8DEC85-A96C-90AA-5479-79D2224F676A}"/>
              </a:ext>
            </a:extLst>
          </p:cNvPr>
          <p:cNvGrpSpPr/>
          <p:nvPr/>
        </p:nvGrpSpPr>
        <p:grpSpPr>
          <a:xfrm>
            <a:off x="1231272" y="1932675"/>
            <a:ext cx="7770314" cy="4320980"/>
            <a:chOff x="3033737" y="1173005"/>
            <a:chExt cx="5973099" cy="3321570"/>
          </a:xfrm>
        </p:grpSpPr>
        <p:pic>
          <p:nvPicPr>
            <p:cNvPr id="3" name="Picture 2">
              <a:extLst>
                <a:ext uri="{FF2B5EF4-FFF2-40B4-BE49-F238E27FC236}">
                  <a16:creationId xmlns:a16="http://schemas.microsoft.com/office/drawing/2014/main" id="{636059BB-56E4-109C-CAE3-6775842ECA4D}"/>
                </a:ext>
              </a:extLst>
            </p:cNvPr>
            <p:cNvPicPr>
              <a:picLocks noChangeAspect="1"/>
            </p:cNvPicPr>
            <p:nvPr/>
          </p:nvPicPr>
          <p:blipFill>
            <a:blip r:embed="rId3"/>
            <a:stretch>
              <a:fillRect/>
            </a:stretch>
          </p:blipFill>
          <p:spPr>
            <a:xfrm>
              <a:off x="3033737" y="1173005"/>
              <a:ext cx="5973099" cy="3321570"/>
            </a:xfrm>
            <a:prstGeom prst="rect">
              <a:avLst/>
            </a:prstGeom>
          </p:spPr>
        </p:pic>
        <p:sp>
          <p:nvSpPr>
            <p:cNvPr id="21" name="Oval 20">
              <a:extLst>
                <a:ext uri="{FF2B5EF4-FFF2-40B4-BE49-F238E27FC236}">
                  <a16:creationId xmlns:a16="http://schemas.microsoft.com/office/drawing/2014/main" id="{63133A06-574B-3968-FAC9-B636AAC4EF69}"/>
                </a:ext>
              </a:extLst>
            </p:cNvPr>
            <p:cNvSpPr/>
            <p:nvPr/>
          </p:nvSpPr>
          <p:spPr>
            <a:xfrm>
              <a:off x="5549345" y="2093615"/>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Brace 28">
              <a:extLst>
                <a:ext uri="{FF2B5EF4-FFF2-40B4-BE49-F238E27FC236}">
                  <a16:creationId xmlns:a16="http://schemas.microsoft.com/office/drawing/2014/main" id="{66EA18FF-F49E-F509-8D61-B8DBED037577}"/>
                </a:ext>
              </a:extLst>
            </p:cNvPr>
            <p:cNvSpPr/>
            <p:nvPr/>
          </p:nvSpPr>
          <p:spPr>
            <a:xfrm rot="5400000">
              <a:off x="7608011" y="2769831"/>
              <a:ext cx="61731" cy="324086"/>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ight Brace 29">
              <a:extLst>
                <a:ext uri="{FF2B5EF4-FFF2-40B4-BE49-F238E27FC236}">
                  <a16:creationId xmlns:a16="http://schemas.microsoft.com/office/drawing/2014/main" id="{4F779638-5DB4-585D-9CD8-D7B46B5A5A8C}"/>
                </a:ext>
              </a:extLst>
            </p:cNvPr>
            <p:cNvSpPr/>
            <p:nvPr/>
          </p:nvSpPr>
          <p:spPr>
            <a:xfrm rot="5400000">
              <a:off x="4847492" y="3367981"/>
              <a:ext cx="129905" cy="741386"/>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FDC6785D-628A-B62C-A12F-7A68BFE1FA9A}"/>
                </a:ext>
              </a:extLst>
            </p:cNvPr>
            <p:cNvCxnSpPr/>
            <p:nvPr/>
          </p:nvCxnSpPr>
          <p:spPr>
            <a:xfrm flipH="1">
              <a:off x="7102591" y="2348652"/>
              <a:ext cx="127320" cy="1355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1DFA6DF-03DC-30D0-6EA3-C4A587756C16}"/>
                </a:ext>
              </a:extLst>
            </p:cNvPr>
            <p:cNvSpPr txBox="1"/>
            <p:nvPr/>
          </p:nvSpPr>
          <p:spPr>
            <a:xfrm>
              <a:off x="5574450" y="2085558"/>
              <a:ext cx="200304" cy="271151"/>
            </a:xfrm>
            <a:prstGeom prst="rect">
              <a:avLst/>
            </a:prstGeom>
            <a:noFill/>
          </p:spPr>
          <p:txBody>
            <a:bodyPr wrap="none" rtlCol="0">
              <a:spAutoFit/>
            </a:bodyPr>
            <a:lstStyle/>
            <a:p>
              <a:r>
                <a:rPr lang="en-US" dirty="0">
                  <a:latin typeface="American Typewriter" panose="02090604020004020304" pitchFamily="18" charset="77"/>
                </a:rPr>
                <a:t>I</a:t>
              </a:r>
            </a:p>
          </p:txBody>
        </p:sp>
        <p:sp>
          <p:nvSpPr>
            <p:cNvPr id="41" name="Oval 40">
              <a:extLst>
                <a:ext uri="{FF2B5EF4-FFF2-40B4-BE49-F238E27FC236}">
                  <a16:creationId xmlns:a16="http://schemas.microsoft.com/office/drawing/2014/main" id="{00980FFA-FE7F-6F2B-E338-D1A0C7E3FE0E}"/>
                </a:ext>
              </a:extLst>
            </p:cNvPr>
            <p:cNvSpPr/>
            <p:nvPr/>
          </p:nvSpPr>
          <p:spPr>
            <a:xfrm>
              <a:off x="4777639" y="3799601"/>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4A5730FC-422B-DFE8-DC17-A11A21CE7295}"/>
                </a:ext>
              </a:extLst>
            </p:cNvPr>
            <p:cNvSpPr txBox="1"/>
            <p:nvPr/>
          </p:nvSpPr>
          <p:spPr>
            <a:xfrm>
              <a:off x="4771247" y="3791888"/>
              <a:ext cx="254639" cy="369332"/>
            </a:xfrm>
            <a:prstGeom prst="rect">
              <a:avLst/>
            </a:prstGeom>
            <a:noFill/>
          </p:spPr>
          <p:txBody>
            <a:bodyPr wrap="square" rtlCol="0">
              <a:spAutoFit/>
            </a:bodyPr>
            <a:lstStyle/>
            <a:p>
              <a:r>
                <a:rPr lang="en-US" dirty="0"/>
                <a:t>D</a:t>
              </a:r>
            </a:p>
          </p:txBody>
        </p:sp>
        <p:sp>
          <p:nvSpPr>
            <p:cNvPr id="42" name="Oval 41">
              <a:extLst>
                <a:ext uri="{FF2B5EF4-FFF2-40B4-BE49-F238E27FC236}">
                  <a16:creationId xmlns:a16="http://schemas.microsoft.com/office/drawing/2014/main" id="{C2AB01D7-218A-D245-3B6F-53D4CD26B22B}"/>
                </a:ext>
              </a:extLst>
            </p:cNvPr>
            <p:cNvSpPr/>
            <p:nvPr/>
          </p:nvSpPr>
          <p:spPr>
            <a:xfrm>
              <a:off x="5541472" y="3591718"/>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3A38F550-BEF9-C996-F4AD-949111650064}"/>
                </a:ext>
              </a:extLst>
            </p:cNvPr>
            <p:cNvSpPr txBox="1"/>
            <p:nvPr/>
          </p:nvSpPr>
          <p:spPr>
            <a:xfrm>
              <a:off x="5569527" y="3575604"/>
              <a:ext cx="189711" cy="271151"/>
            </a:xfrm>
            <a:prstGeom prst="rect">
              <a:avLst/>
            </a:prstGeom>
            <a:noFill/>
          </p:spPr>
          <p:txBody>
            <a:bodyPr wrap="none" rtlCol="0">
              <a:spAutoFit/>
            </a:bodyPr>
            <a:lstStyle/>
            <a:p>
              <a:r>
                <a:rPr lang="en-US" dirty="0"/>
                <a:t>J</a:t>
              </a:r>
            </a:p>
          </p:txBody>
        </p:sp>
        <p:sp>
          <p:nvSpPr>
            <p:cNvPr id="43" name="Oval 42">
              <a:extLst>
                <a:ext uri="{FF2B5EF4-FFF2-40B4-BE49-F238E27FC236}">
                  <a16:creationId xmlns:a16="http://schemas.microsoft.com/office/drawing/2014/main" id="{CC236166-0DF4-9C85-0813-26C2510C1FA1}"/>
                </a:ext>
              </a:extLst>
            </p:cNvPr>
            <p:cNvSpPr/>
            <p:nvPr/>
          </p:nvSpPr>
          <p:spPr>
            <a:xfrm>
              <a:off x="8421856" y="1626279"/>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5FA030C-27C2-DCDB-7802-73A1BC22FABD}"/>
                </a:ext>
              </a:extLst>
            </p:cNvPr>
            <p:cNvSpPr/>
            <p:nvPr/>
          </p:nvSpPr>
          <p:spPr>
            <a:xfrm>
              <a:off x="6927756" y="2430434"/>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827EDD06-075C-F277-0EF8-5B38EE2A3AF2}"/>
                </a:ext>
              </a:extLst>
            </p:cNvPr>
            <p:cNvSpPr/>
            <p:nvPr/>
          </p:nvSpPr>
          <p:spPr>
            <a:xfrm>
              <a:off x="6307424" y="2257753"/>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B05FA1AC-6E06-DDC0-6A45-4B10CEC4630C}"/>
                </a:ext>
              </a:extLst>
            </p:cNvPr>
            <p:cNvSpPr/>
            <p:nvPr/>
          </p:nvSpPr>
          <p:spPr>
            <a:xfrm>
              <a:off x="6266470" y="2635639"/>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t>
              </a:r>
            </a:p>
          </p:txBody>
        </p:sp>
        <p:sp>
          <p:nvSpPr>
            <p:cNvPr id="47" name="Oval 46">
              <a:extLst>
                <a:ext uri="{FF2B5EF4-FFF2-40B4-BE49-F238E27FC236}">
                  <a16:creationId xmlns:a16="http://schemas.microsoft.com/office/drawing/2014/main" id="{C51E67F7-0101-DAB6-65F3-B284E8F1AFC6}"/>
                </a:ext>
              </a:extLst>
            </p:cNvPr>
            <p:cNvSpPr/>
            <p:nvPr/>
          </p:nvSpPr>
          <p:spPr>
            <a:xfrm>
              <a:off x="8471389" y="2113052"/>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a:t>
              </a:r>
            </a:p>
          </p:txBody>
        </p:sp>
        <p:sp>
          <p:nvSpPr>
            <p:cNvPr id="48" name="Oval 47">
              <a:extLst>
                <a:ext uri="{FF2B5EF4-FFF2-40B4-BE49-F238E27FC236}">
                  <a16:creationId xmlns:a16="http://schemas.microsoft.com/office/drawing/2014/main" id="{43AAFB2B-0BE8-A0CA-A0B8-00C72C413FB9}"/>
                </a:ext>
              </a:extLst>
            </p:cNvPr>
            <p:cNvSpPr/>
            <p:nvPr/>
          </p:nvSpPr>
          <p:spPr>
            <a:xfrm>
              <a:off x="6809411" y="2922840"/>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t>
              </a:r>
            </a:p>
          </p:txBody>
        </p:sp>
        <p:sp>
          <p:nvSpPr>
            <p:cNvPr id="49" name="Oval 48">
              <a:extLst>
                <a:ext uri="{FF2B5EF4-FFF2-40B4-BE49-F238E27FC236}">
                  <a16:creationId xmlns:a16="http://schemas.microsoft.com/office/drawing/2014/main" id="{216B054B-1FC3-6855-3D41-7BCEA0C9C1CE}"/>
                </a:ext>
              </a:extLst>
            </p:cNvPr>
            <p:cNvSpPr/>
            <p:nvPr/>
          </p:nvSpPr>
          <p:spPr>
            <a:xfrm>
              <a:off x="7522205" y="2969743"/>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B</a:t>
              </a:r>
            </a:p>
          </p:txBody>
        </p:sp>
        <p:sp>
          <p:nvSpPr>
            <p:cNvPr id="50" name="Oval 49">
              <a:extLst>
                <a:ext uri="{FF2B5EF4-FFF2-40B4-BE49-F238E27FC236}">
                  <a16:creationId xmlns:a16="http://schemas.microsoft.com/office/drawing/2014/main" id="{8E82D496-0BFE-8620-7AEF-C9A7EC10197E}"/>
                </a:ext>
              </a:extLst>
            </p:cNvPr>
            <p:cNvSpPr/>
            <p:nvPr/>
          </p:nvSpPr>
          <p:spPr>
            <a:xfrm>
              <a:off x="6814880" y="3219586"/>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a:t>
              </a:r>
            </a:p>
          </p:txBody>
        </p:sp>
        <p:sp>
          <p:nvSpPr>
            <p:cNvPr id="51" name="Oval 50">
              <a:extLst>
                <a:ext uri="{FF2B5EF4-FFF2-40B4-BE49-F238E27FC236}">
                  <a16:creationId xmlns:a16="http://schemas.microsoft.com/office/drawing/2014/main" id="{5D3E0C7F-B174-C9D5-C091-CA7280210734}"/>
                </a:ext>
              </a:extLst>
            </p:cNvPr>
            <p:cNvSpPr/>
            <p:nvPr/>
          </p:nvSpPr>
          <p:spPr>
            <a:xfrm>
              <a:off x="6608454" y="3980817"/>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a:t>
              </a:r>
            </a:p>
          </p:txBody>
        </p:sp>
        <p:sp>
          <p:nvSpPr>
            <p:cNvPr id="52" name="Oval 51">
              <a:extLst>
                <a:ext uri="{FF2B5EF4-FFF2-40B4-BE49-F238E27FC236}">
                  <a16:creationId xmlns:a16="http://schemas.microsoft.com/office/drawing/2014/main" id="{5248A824-FB1A-ED68-AA0A-7CF46F43D5AA}"/>
                </a:ext>
              </a:extLst>
            </p:cNvPr>
            <p:cNvSpPr/>
            <p:nvPr/>
          </p:nvSpPr>
          <p:spPr>
            <a:xfrm>
              <a:off x="8471388" y="3333826"/>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a:t>
              </a:r>
            </a:p>
          </p:txBody>
        </p:sp>
        <p:sp>
          <p:nvSpPr>
            <p:cNvPr id="53" name="Oval 52">
              <a:extLst>
                <a:ext uri="{FF2B5EF4-FFF2-40B4-BE49-F238E27FC236}">
                  <a16:creationId xmlns:a16="http://schemas.microsoft.com/office/drawing/2014/main" id="{575420D7-14E2-BFF5-2CED-2F979F32E384}"/>
                </a:ext>
              </a:extLst>
            </p:cNvPr>
            <p:cNvSpPr/>
            <p:nvPr/>
          </p:nvSpPr>
          <p:spPr>
            <a:xfrm>
              <a:off x="8080432" y="2940123"/>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a:t>
              </a:r>
            </a:p>
          </p:txBody>
        </p:sp>
        <p:sp>
          <p:nvSpPr>
            <p:cNvPr id="54" name="Oval 53">
              <a:extLst>
                <a:ext uri="{FF2B5EF4-FFF2-40B4-BE49-F238E27FC236}">
                  <a16:creationId xmlns:a16="http://schemas.microsoft.com/office/drawing/2014/main" id="{43AA031D-FD7F-83F2-6879-CF9D826D79A9}"/>
                </a:ext>
              </a:extLst>
            </p:cNvPr>
            <p:cNvSpPr/>
            <p:nvPr/>
          </p:nvSpPr>
          <p:spPr>
            <a:xfrm>
              <a:off x="5936334" y="3615726"/>
              <a:ext cx="248247" cy="255037"/>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743CF16-E83E-8ACD-CA88-ECB68A59A0F1}"/>
                </a:ext>
              </a:extLst>
            </p:cNvPr>
            <p:cNvSpPr txBox="1"/>
            <p:nvPr/>
          </p:nvSpPr>
          <p:spPr>
            <a:xfrm>
              <a:off x="5947102" y="3599465"/>
              <a:ext cx="254639" cy="271151"/>
            </a:xfrm>
            <a:prstGeom prst="rect">
              <a:avLst/>
            </a:prstGeom>
            <a:noFill/>
          </p:spPr>
          <p:txBody>
            <a:bodyPr wrap="square" rtlCol="0">
              <a:spAutoFit/>
            </a:bodyPr>
            <a:lstStyle/>
            <a:p>
              <a:r>
                <a:rPr lang="en-US" dirty="0"/>
                <a:t>A</a:t>
              </a:r>
            </a:p>
          </p:txBody>
        </p:sp>
        <p:sp>
          <p:nvSpPr>
            <p:cNvPr id="23" name="TextBox 22">
              <a:extLst>
                <a:ext uri="{FF2B5EF4-FFF2-40B4-BE49-F238E27FC236}">
                  <a16:creationId xmlns:a16="http://schemas.microsoft.com/office/drawing/2014/main" id="{AE9C6713-A647-752B-D844-EFB00AEEF91F}"/>
                </a:ext>
              </a:extLst>
            </p:cNvPr>
            <p:cNvSpPr txBox="1"/>
            <p:nvPr/>
          </p:nvSpPr>
          <p:spPr>
            <a:xfrm>
              <a:off x="8427454" y="1608974"/>
              <a:ext cx="254639" cy="271151"/>
            </a:xfrm>
            <a:prstGeom prst="rect">
              <a:avLst/>
            </a:prstGeom>
            <a:noFill/>
          </p:spPr>
          <p:txBody>
            <a:bodyPr wrap="square" rtlCol="0">
              <a:spAutoFit/>
            </a:bodyPr>
            <a:lstStyle/>
            <a:p>
              <a:r>
                <a:rPr lang="en-US" dirty="0"/>
                <a:t>G</a:t>
              </a:r>
            </a:p>
          </p:txBody>
        </p:sp>
        <p:sp>
          <p:nvSpPr>
            <p:cNvPr id="24" name="TextBox 23">
              <a:extLst>
                <a:ext uri="{FF2B5EF4-FFF2-40B4-BE49-F238E27FC236}">
                  <a16:creationId xmlns:a16="http://schemas.microsoft.com/office/drawing/2014/main" id="{643B083E-470C-7CE8-3B1F-B9F449AA2E8B}"/>
                </a:ext>
              </a:extLst>
            </p:cNvPr>
            <p:cNvSpPr txBox="1"/>
            <p:nvPr/>
          </p:nvSpPr>
          <p:spPr>
            <a:xfrm>
              <a:off x="6934441" y="2416439"/>
              <a:ext cx="254639" cy="271151"/>
            </a:xfrm>
            <a:prstGeom prst="rect">
              <a:avLst/>
            </a:prstGeom>
            <a:noFill/>
          </p:spPr>
          <p:txBody>
            <a:bodyPr wrap="square" rtlCol="0">
              <a:spAutoFit/>
            </a:bodyPr>
            <a:lstStyle/>
            <a:p>
              <a:r>
                <a:rPr lang="en-US" dirty="0"/>
                <a:t>F</a:t>
              </a:r>
            </a:p>
          </p:txBody>
        </p:sp>
        <p:sp>
          <p:nvSpPr>
            <p:cNvPr id="37" name="TextBox 36">
              <a:extLst>
                <a:ext uri="{FF2B5EF4-FFF2-40B4-BE49-F238E27FC236}">
                  <a16:creationId xmlns:a16="http://schemas.microsoft.com/office/drawing/2014/main" id="{1396AE4F-A81D-0152-340B-A8E8ABF4C6E7}"/>
                </a:ext>
              </a:extLst>
            </p:cNvPr>
            <p:cNvSpPr txBox="1"/>
            <p:nvPr/>
          </p:nvSpPr>
          <p:spPr>
            <a:xfrm>
              <a:off x="6291190" y="2242236"/>
              <a:ext cx="280331" cy="271151"/>
            </a:xfrm>
            <a:prstGeom prst="rect">
              <a:avLst/>
            </a:prstGeom>
            <a:noFill/>
          </p:spPr>
          <p:txBody>
            <a:bodyPr wrap="none" rtlCol="0">
              <a:spAutoFit/>
            </a:bodyPr>
            <a:lstStyle/>
            <a:p>
              <a:r>
                <a:rPr lang="en-US" dirty="0"/>
                <a:t>M</a:t>
              </a:r>
            </a:p>
          </p:txBody>
        </p:sp>
      </p:grpSp>
    </p:spTree>
    <p:extLst>
      <p:ext uri="{BB962C8B-B14F-4D97-AF65-F5344CB8AC3E}">
        <p14:creationId xmlns:p14="http://schemas.microsoft.com/office/powerpoint/2010/main" val="24649795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E3E29E8-FD62-4644-87F2-EC6A8613C537}"/>
              </a:ext>
            </a:extLst>
          </p:cNvPr>
          <p:cNvSpPr>
            <a:spLocks noGrp="1"/>
          </p:cNvSpPr>
          <p:nvPr>
            <p:ph type="body" sz="quarter" idx="13"/>
          </p:nvPr>
        </p:nvSpPr>
        <p:spPr/>
        <p:txBody>
          <a:bodyPr>
            <a:normAutofit lnSpcReduction="10000"/>
          </a:bodyPr>
          <a:lstStyle/>
          <a:p>
            <a:r>
              <a:rPr lang="en-US"/>
              <a:t>4.3</a:t>
            </a:r>
          </a:p>
        </p:txBody>
      </p:sp>
      <p:sp>
        <p:nvSpPr>
          <p:cNvPr id="3" name="Text Placeholder 2">
            <a:extLst>
              <a:ext uri="{FF2B5EF4-FFF2-40B4-BE49-F238E27FC236}">
                <a16:creationId xmlns:a16="http://schemas.microsoft.com/office/drawing/2014/main" id="{7D58D6C3-AE8A-784E-95DD-126D56522683}"/>
              </a:ext>
            </a:extLst>
          </p:cNvPr>
          <p:cNvSpPr>
            <a:spLocks noGrp="1"/>
          </p:cNvSpPr>
          <p:nvPr>
            <p:ph type="body" sz="quarter" idx="14"/>
          </p:nvPr>
        </p:nvSpPr>
        <p:spPr>
          <a:xfrm>
            <a:off x="1614488" y="1039279"/>
            <a:ext cx="6310311" cy="4577749"/>
          </a:xfrm>
        </p:spPr>
        <p:txBody>
          <a:bodyPr>
            <a:normAutofit/>
          </a:bodyPr>
          <a:lstStyle/>
          <a:p>
            <a:pPr algn="just"/>
            <a:r>
              <a:rPr lang="en-US"/>
              <a:t>Dry mount the fins in the fin slots to ensure proper alignment of the motor mount. If the fins do not insert fully/snugly, </a:t>
            </a:r>
            <a:r>
              <a:rPr lang="en-US" b="1">
                <a:solidFill>
                  <a:schemeClr val="accent1">
                    <a:lumMod val="75000"/>
                  </a:schemeClr>
                </a:solidFill>
              </a:rPr>
              <a:t>adjust</a:t>
            </a:r>
            <a:r>
              <a:rPr lang="en-US"/>
              <a:t> the motor mount depth in the body tube until they do.</a:t>
            </a:r>
          </a:p>
          <a:p>
            <a:pPr algn="just"/>
            <a:r>
              <a:rPr lang="en-US"/>
              <a:t>Carefully remove the fins only. </a:t>
            </a:r>
          </a:p>
          <a:p>
            <a:pPr algn="just"/>
            <a:r>
              <a:rPr lang="en-US"/>
              <a:t>Using a pencil, mark the position on the body tube where the interior slotted cardboard centering ring crosses the fin slot. Make a mark where both the top and bottom of the cardboard centering ring cross the opening.</a:t>
            </a:r>
            <a:endParaRPr lang="en-US">
              <a:cs typeface="Calibri"/>
            </a:endParaRPr>
          </a:p>
          <a:p>
            <a:endParaRPr lang="en-US"/>
          </a:p>
        </p:txBody>
      </p:sp>
      <p:sp>
        <p:nvSpPr>
          <p:cNvPr id="8" name="Text Placeholder 7">
            <a:extLst>
              <a:ext uri="{FF2B5EF4-FFF2-40B4-BE49-F238E27FC236}">
                <a16:creationId xmlns:a16="http://schemas.microsoft.com/office/drawing/2014/main" id="{79BDBEDE-690D-1C4A-A2A6-6A98EA9446CD}"/>
              </a:ext>
            </a:extLst>
          </p:cNvPr>
          <p:cNvSpPr>
            <a:spLocks noGrp="1"/>
          </p:cNvSpPr>
          <p:nvPr>
            <p:ph type="body" sz="quarter" idx="19"/>
          </p:nvPr>
        </p:nvSpPr>
        <p:spPr/>
        <p:txBody>
          <a:bodyPr/>
          <a:lstStyle/>
          <a:p>
            <a:r>
              <a:rPr lang="en-US"/>
              <a:t>Install motor mount (cont’d)</a:t>
            </a:r>
          </a:p>
        </p:txBody>
      </p:sp>
      <p:sp>
        <p:nvSpPr>
          <p:cNvPr id="9" name="TextBox 8">
            <a:extLst>
              <a:ext uri="{FF2B5EF4-FFF2-40B4-BE49-F238E27FC236}">
                <a16:creationId xmlns:a16="http://schemas.microsoft.com/office/drawing/2014/main" id="{9DDBF112-5C6F-D941-B129-BF0A9C57D260}"/>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4:</a:t>
            </a:r>
          </a:p>
        </p:txBody>
      </p:sp>
      <p:pic>
        <p:nvPicPr>
          <p:cNvPr id="5" name="Picture 4" descr="A picture containing wooden, floor, wood, lumber&#10;&#10;Description automatically generated">
            <a:extLst>
              <a:ext uri="{FF2B5EF4-FFF2-40B4-BE49-F238E27FC236}">
                <a16:creationId xmlns:a16="http://schemas.microsoft.com/office/drawing/2014/main" id="{F61306B3-40B8-4A4B-9E68-EAF0C33B0A6B}"/>
              </a:ext>
            </a:extLst>
          </p:cNvPr>
          <p:cNvPicPr>
            <a:picLocks noChangeAspect="1"/>
          </p:cNvPicPr>
          <p:nvPr/>
        </p:nvPicPr>
        <p:blipFill>
          <a:blip r:embed="rId2"/>
          <a:stretch>
            <a:fillRect/>
          </a:stretch>
        </p:blipFill>
        <p:spPr>
          <a:xfrm>
            <a:off x="8449273" y="3566907"/>
            <a:ext cx="2922494" cy="2191871"/>
          </a:xfrm>
          <a:prstGeom prst="rect">
            <a:avLst/>
          </a:prstGeom>
        </p:spPr>
      </p:pic>
      <p:pic>
        <p:nvPicPr>
          <p:cNvPr id="10" name="Picture 9" descr="A picture containing indoor&#10;&#10;Description automatically generated">
            <a:extLst>
              <a:ext uri="{FF2B5EF4-FFF2-40B4-BE49-F238E27FC236}">
                <a16:creationId xmlns:a16="http://schemas.microsoft.com/office/drawing/2014/main" id="{B5CE1AF5-7160-5147-839C-B557675A5083}"/>
              </a:ext>
            </a:extLst>
          </p:cNvPr>
          <p:cNvPicPr>
            <a:picLocks noChangeAspect="1"/>
          </p:cNvPicPr>
          <p:nvPr/>
        </p:nvPicPr>
        <p:blipFill rotWithShape="1">
          <a:blip r:embed="rId3"/>
          <a:srcRect r="8802"/>
          <a:stretch/>
        </p:blipFill>
        <p:spPr>
          <a:xfrm>
            <a:off x="8449273" y="1039279"/>
            <a:ext cx="2922494" cy="1047838"/>
          </a:xfrm>
          <a:prstGeom prst="rect">
            <a:avLst/>
          </a:prstGeom>
        </p:spPr>
      </p:pic>
      <p:cxnSp>
        <p:nvCxnSpPr>
          <p:cNvPr id="12" name="Straight Connector 11">
            <a:extLst>
              <a:ext uri="{FF2B5EF4-FFF2-40B4-BE49-F238E27FC236}">
                <a16:creationId xmlns:a16="http://schemas.microsoft.com/office/drawing/2014/main" id="{7E2CFEF8-D2C8-574F-AFDF-B6BCB7366B9D}"/>
              </a:ext>
            </a:extLst>
          </p:cNvPr>
          <p:cNvCxnSpPr/>
          <p:nvPr/>
        </p:nvCxnSpPr>
        <p:spPr>
          <a:xfrm>
            <a:off x="8449273" y="2251881"/>
            <a:ext cx="1555844" cy="0"/>
          </a:xfrm>
          <a:prstGeom prst="line">
            <a:avLst/>
          </a:prstGeom>
          <a:ln w="38100">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00BD132D-4837-204D-8003-AB500567720C}"/>
              </a:ext>
            </a:extLst>
          </p:cNvPr>
          <p:cNvSpPr txBox="1"/>
          <p:nvPr/>
        </p:nvSpPr>
        <p:spPr>
          <a:xfrm>
            <a:off x="8449273" y="2355852"/>
            <a:ext cx="2797032" cy="738664"/>
          </a:xfrm>
          <a:prstGeom prst="rect">
            <a:avLst/>
          </a:prstGeom>
          <a:noFill/>
        </p:spPr>
        <p:txBody>
          <a:bodyPr wrap="square" rtlCol="0">
            <a:spAutoFit/>
          </a:bodyPr>
          <a:lstStyle/>
          <a:p>
            <a:r>
              <a:rPr lang="en-US" sz="1400"/>
              <a:t>Adjust motor mount depth until fins fit snugly into the notches in the middle centering ring.</a:t>
            </a:r>
          </a:p>
        </p:txBody>
      </p:sp>
      <p:sp>
        <p:nvSpPr>
          <p:cNvPr id="16" name="TextBox 15">
            <a:extLst>
              <a:ext uri="{FF2B5EF4-FFF2-40B4-BE49-F238E27FC236}">
                <a16:creationId xmlns:a16="http://schemas.microsoft.com/office/drawing/2014/main" id="{23BEA12F-3CA7-EA44-9D53-A7AE03D2F882}"/>
              </a:ext>
            </a:extLst>
          </p:cNvPr>
          <p:cNvSpPr txBox="1"/>
          <p:nvPr/>
        </p:nvSpPr>
        <p:spPr>
          <a:xfrm>
            <a:off x="5261810" y="5099942"/>
            <a:ext cx="3028494" cy="738664"/>
          </a:xfrm>
          <a:prstGeom prst="rect">
            <a:avLst/>
          </a:prstGeom>
          <a:noFill/>
        </p:spPr>
        <p:txBody>
          <a:bodyPr wrap="square" rtlCol="0">
            <a:spAutoFit/>
          </a:bodyPr>
          <a:lstStyle/>
          <a:p>
            <a:r>
              <a:rPr lang="en-US" sz="1400"/>
              <a:t>Mark on the body tube next to each fin slot where the center ring intersects with the fins.</a:t>
            </a:r>
          </a:p>
        </p:txBody>
      </p:sp>
      <p:cxnSp>
        <p:nvCxnSpPr>
          <p:cNvPr id="20" name="Straight Arrow Connector 19">
            <a:extLst>
              <a:ext uri="{FF2B5EF4-FFF2-40B4-BE49-F238E27FC236}">
                <a16:creationId xmlns:a16="http://schemas.microsoft.com/office/drawing/2014/main" id="{A497C0CC-98BD-EF4E-B36C-608647B3297C}"/>
              </a:ext>
            </a:extLst>
          </p:cNvPr>
          <p:cNvCxnSpPr>
            <a:cxnSpLocks/>
          </p:cNvCxnSpPr>
          <p:nvPr/>
        </p:nvCxnSpPr>
        <p:spPr>
          <a:xfrm flipV="1">
            <a:off x="8083768" y="5400999"/>
            <a:ext cx="1382263" cy="161601"/>
          </a:xfrm>
          <a:prstGeom prst="straightConnector1">
            <a:avLst/>
          </a:prstGeom>
          <a:ln w="38100">
            <a:solidFill>
              <a:schemeClr val="tx1"/>
            </a:solidFill>
            <a:tailEnd type="triangle"/>
          </a:ln>
          <a:effectLst>
            <a:glow rad="58012">
              <a:schemeClr val="bg1">
                <a:alpha val="4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37473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781DA7C2-0FB4-E94F-BC42-C41F210A25D6}"/>
              </a:ext>
            </a:extLst>
          </p:cNvPr>
          <p:cNvSpPr>
            <a:spLocks noGrp="1"/>
          </p:cNvSpPr>
          <p:nvPr>
            <p:ph type="body" sz="quarter" idx="17"/>
          </p:nvPr>
        </p:nvSpPr>
        <p:spPr>
          <a:xfrm>
            <a:off x="1620585" y="1044003"/>
            <a:ext cx="5873909" cy="2379952"/>
          </a:xfrm>
        </p:spPr>
        <p:txBody>
          <a:bodyPr vert="horz" lIns="91440" tIns="45720" rIns="91440" bIns="45720" rtlCol="0" anchor="t">
            <a:normAutofit/>
          </a:bodyPr>
          <a:lstStyle/>
          <a:p>
            <a:pPr algn="just"/>
            <a:r>
              <a:rPr lang="en-US"/>
              <a:t>Remove the motor mount and place next to the lower body tube at the depth you will eventually install it, using the marks you made as a guide. Use the dowel to measure the distance of the rings from the bottom of the lower body tube. Mark the distance of each ring on the dowel. </a:t>
            </a:r>
          </a:p>
        </p:txBody>
      </p:sp>
      <p:sp>
        <p:nvSpPr>
          <p:cNvPr id="8" name="Text Placeholder 7">
            <a:extLst>
              <a:ext uri="{FF2B5EF4-FFF2-40B4-BE49-F238E27FC236}">
                <a16:creationId xmlns:a16="http://schemas.microsoft.com/office/drawing/2014/main" id="{79BDBEDE-690D-1C4A-A2A6-6A98EA9446CD}"/>
              </a:ext>
            </a:extLst>
          </p:cNvPr>
          <p:cNvSpPr>
            <a:spLocks noGrp="1"/>
          </p:cNvSpPr>
          <p:nvPr>
            <p:ph type="body" sz="quarter" idx="19"/>
          </p:nvPr>
        </p:nvSpPr>
        <p:spPr/>
        <p:txBody>
          <a:bodyPr/>
          <a:lstStyle/>
          <a:p>
            <a:r>
              <a:rPr lang="en-US"/>
              <a:t>Install motor mount (cont’d)</a:t>
            </a:r>
          </a:p>
        </p:txBody>
      </p:sp>
      <p:sp>
        <p:nvSpPr>
          <p:cNvPr id="9" name="TextBox 8">
            <a:extLst>
              <a:ext uri="{FF2B5EF4-FFF2-40B4-BE49-F238E27FC236}">
                <a16:creationId xmlns:a16="http://schemas.microsoft.com/office/drawing/2014/main" id="{9DDBF112-5C6F-D941-B129-BF0A9C57D260}"/>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4:</a:t>
            </a:r>
          </a:p>
        </p:txBody>
      </p:sp>
      <p:sp>
        <p:nvSpPr>
          <p:cNvPr id="12" name="Text Placeholder 4">
            <a:extLst>
              <a:ext uri="{FF2B5EF4-FFF2-40B4-BE49-F238E27FC236}">
                <a16:creationId xmlns:a16="http://schemas.microsoft.com/office/drawing/2014/main" id="{A4894682-1C8C-C94A-9216-E7A12ADBCBB6}"/>
              </a:ext>
            </a:extLst>
          </p:cNvPr>
          <p:cNvSpPr txBox="1">
            <a:spLocks/>
          </p:cNvSpPr>
          <p:nvPr/>
        </p:nvSpPr>
        <p:spPr>
          <a:xfrm>
            <a:off x="566488" y="1036647"/>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4.4</a:t>
            </a:r>
          </a:p>
        </p:txBody>
      </p:sp>
      <p:sp>
        <p:nvSpPr>
          <p:cNvPr id="13" name="Text Placeholder 1">
            <a:extLst>
              <a:ext uri="{FF2B5EF4-FFF2-40B4-BE49-F238E27FC236}">
                <a16:creationId xmlns:a16="http://schemas.microsoft.com/office/drawing/2014/main" id="{ED49963E-FFB7-B343-991A-6A82E865AC16}"/>
              </a:ext>
            </a:extLst>
          </p:cNvPr>
          <p:cNvSpPr>
            <a:spLocks noGrp="1"/>
          </p:cNvSpPr>
          <p:nvPr>
            <p:ph type="body" sz="quarter" idx="13"/>
          </p:nvPr>
        </p:nvSpPr>
        <p:spPr>
          <a:xfrm>
            <a:off x="572588" y="4105434"/>
            <a:ext cx="775995" cy="365125"/>
          </a:xfrm>
        </p:spPr>
        <p:txBody>
          <a:bodyPr>
            <a:normAutofit lnSpcReduction="10000"/>
          </a:bodyPr>
          <a:lstStyle/>
          <a:p>
            <a:r>
              <a:rPr lang="en-US"/>
              <a:t>4.5</a:t>
            </a:r>
          </a:p>
        </p:txBody>
      </p:sp>
      <p:sp>
        <p:nvSpPr>
          <p:cNvPr id="14" name="Text Placeholder 2">
            <a:extLst>
              <a:ext uri="{FF2B5EF4-FFF2-40B4-BE49-F238E27FC236}">
                <a16:creationId xmlns:a16="http://schemas.microsoft.com/office/drawing/2014/main" id="{4F31C102-7DAF-3846-B537-FFA3118E4BB6}"/>
              </a:ext>
            </a:extLst>
          </p:cNvPr>
          <p:cNvSpPr>
            <a:spLocks noGrp="1"/>
          </p:cNvSpPr>
          <p:nvPr>
            <p:ph type="body" sz="quarter" idx="14"/>
          </p:nvPr>
        </p:nvSpPr>
        <p:spPr>
          <a:xfrm>
            <a:off x="1614488" y="4098550"/>
            <a:ext cx="4941993" cy="2579241"/>
          </a:xfrm>
        </p:spPr>
        <p:txBody>
          <a:bodyPr>
            <a:normAutofit/>
          </a:bodyPr>
          <a:lstStyle/>
          <a:p>
            <a:pPr algn="just"/>
            <a:r>
              <a:rPr lang="en-US"/>
              <a:t>Apply wood glue to the end of the balsa stick and insert it up to the deepest guide mark from step 4.4. At this depth apply a ring of wood glue inside the lower body tube.  </a:t>
            </a:r>
          </a:p>
          <a:p>
            <a:pPr algn="just"/>
            <a:r>
              <a:rPr lang="en-US"/>
              <a:t>Repeat the process of applying the glue ring with the next deepest mark on the guide stick until you have completed 3 glue rings inside the body tube. </a:t>
            </a:r>
          </a:p>
          <a:p>
            <a:pPr algn="just"/>
            <a:endParaRPr lang="en-US"/>
          </a:p>
        </p:txBody>
      </p:sp>
      <p:cxnSp>
        <p:nvCxnSpPr>
          <p:cNvPr id="18" name="Straight Connector 17">
            <a:extLst>
              <a:ext uri="{FF2B5EF4-FFF2-40B4-BE49-F238E27FC236}">
                <a16:creationId xmlns:a16="http://schemas.microsoft.com/office/drawing/2014/main" id="{321AB632-D9EF-CF45-BE11-1554AA148095}"/>
              </a:ext>
            </a:extLst>
          </p:cNvPr>
          <p:cNvCxnSpPr/>
          <p:nvPr/>
        </p:nvCxnSpPr>
        <p:spPr>
          <a:xfrm flipH="1">
            <a:off x="572586" y="3930313"/>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20" name="Picture Placeholder 24" descr="A picture containing person, indoor, hand&#10;&#10;Description automatically generated">
            <a:extLst>
              <a:ext uri="{FF2B5EF4-FFF2-40B4-BE49-F238E27FC236}">
                <a16:creationId xmlns:a16="http://schemas.microsoft.com/office/drawing/2014/main" id="{ABBAB74C-5325-C64F-9B7D-61F220D056A9}"/>
              </a:ext>
            </a:extLst>
          </p:cNvPr>
          <p:cNvPicPr>
            <a:picLocks noChangeAspect="1"/>
          </p:cNvPicPr>
          <p:nvPr/>
        </p:nvPicPr>
        <p:blipFill rotWithShape="1">
          <a:blip r:embed="rId3"/>
          <a:srcRect l="-449" r="-185"/>
          <a:stretch/>
        </p:blipFill>
        <p:spPr>
          <a:xfrm>
            <a:off x="7772596" y="1044003"/>
            <a:ext cx="3455609" cy="1340849"/>
          </a:xfrm>
          <a:prstGeom prst="rect">
            <a:avLst/>
          </a:prstGeom>
        </p:spPr>
      </p:pic>
      <p:grpSp>
        <p:nvGrpSpPr>
          <p:cNvPr id="56" name="Group 55">
            <a:extLst>
              <a:ext uri="{FF2B5EF4-FFF2-40B4-BE49-F238E27FC236}">
                <a16:creationId xmlns:a16="http://schemas.microsoft.com/office/drawing/2014/main" id="{179DEC0B-91F5-DD44-A0D5-AED6C9EC483F}"/>
              </a:ext>
            </a:extLst>
          </p:cNvPr>
          <p:cNvGrpSpPr/>
          <p:nvPr/>
        </p:nvGrpSpPr>
        <p:grpSpPr>
          <a:xfrm>
            <a:off x="4473842" y="2565644"/>
            <a:ext cx="6879956" cy="1113223"/>
            <a:chOff x="4279798" y="2850311"/>
            <a:chExt cx="6879956" cy="1113223"/>
          </a:xfrm>
        </p:grpSpPr>
        <p:sp>
          <p:nvSpPr>
            <p:cNvPr id="35" name="Rectangle 34">
              <a:extLst>
                <a:ext uri="{FF2B5EF4-FFF2-40B4-BE49-F238E27FC236}">
                  <a16:creationId xmlns:a16="http://schemas.microsoft.com/office/drawing/2014/main" id="{507D3E1C-A584-F744-B400-D58E57059F10}"/>
                </a:ext>
              </a:extLst>
            </p:cNvPr>
            <p:cNvSpPr/>
            <p:nvPr/>
          </p:nvSpPr>
          <p:spPr>
            <a:xfrm>
              <a:off x="4279798" y="3802380"/>
              <a:ext cx="6879956" cy="161154"/>
            </a:xfrm>
            <a:prstGeom prst="rect">
              <a:avLst/>
            </a:prstGeom>
            <a:blipFill>
              <a:blip r:embed="rId4"/>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6" name="Straight Connector 35">
              <a:extLst>
                <a:ext uri="{FF2B5EF4-FFF2-40B4-BE49-F238E27FC236}">
                  <a16:creationId xmlns:a16="http://schemas.microsoft.com/office/drawing/2014/main" id="{73AA0700-8A90-F046-BD05-AF449AD1DAD9}"/>
                </a:ext>
              </a:extLst>
            </p:cNvPr>
            <p:cNvCxnSpPr>
              <a:cxnSpLocks/>
            </p:cNvCxnSpPr>
            <p:nvPr/>
          </p:nvCxnSpPr>
          <p:spPr>
            <a:xfrm>
              <a:off x="10803460" y="3802380"/>
              <a:ext cx="0" cy="977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8DCBA8-102C-EB4D-B933-AE4110FB267A}"/>
                </a:ext>
              </a:extLst>
            </p:cNvPr>
            <p:cNvCxnSpPr>
              <a:cxnSpLocks/>
            </p:cNvCxnSpPr>
            <p:nvPr/>
          </p:nvCxnSpPr>
          <p:spPr>
            <a:xfrm>
              <a:off x="8805762" y="3798546"/>
              <a:ext cx="0" cy="977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A666A11-F4E1-5348-8047-FE0CCF7705B2}"/>
                </a:ext>
              </a:extLst>
            </p:cNvPr>
            <p:cNvCxnSpPr>
              <a:cxnSpLocks/>
            </p:cNvCxnSpPr>
            <p:nvPr/>
          </p:nvCxnSpPr>
          <p:spPr>
            <a:xfrm>
              <a:off x="6362438" y="3808073"/>
              <a:ext cx="0" cy="977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A488D448-9CB8-D440-8217-CFEDBCA5D4F7}"/>
                    </a:ext>
                  </a:extLst>
                </p:cNvPr>
                <p:cNvSpPr txBox="1"/>
                <p:nvPr/>
              </p:nvSpPr>
              <p:spPr>
                <a:xfrm>
                  <a:off x="5885641" y="2850311"/>
                  <a:ext cx="953594" cy="396519"/>
                </a:xfrm>
                <a:prstGeom prst="rect">
                  <a:avLst/>
                </a:prstGeom>
                <a:noFill/>
              </p:spPr>
              <p:txBody>
                <a:bodyPr wrap="none" rtlCol="0">
                  <a:spAutoFit/>
                </a:bodyPr>
                <a:lstStyle/>
                <a:p>
                  <a:r>
                    <a:rPr lang="en-US" sz="1400" b="0"/>
                    <a:t>About </a:t>
                  </a:r>
                  <a14:m>
                    <m:oMath xmlns:m="http://schemas.openxmlformats.org/officeDocument/2006/math">
                      <m:r>
                        <a:rPr lang="en-US" sz="1400" b="0" i="1" smtClean="0">
                          <a:latin typeface="Cambria Math" panose="02040503050406030204" pitchFamily="18" charset="0"/>
                        </a:rPr>
                        <m:t>6</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oMath>
                  </a14:m>
                  <a:r>
                    <a:rPr lang="en-US" sz="1400"/>
                    <a:t>”</a:t>
                  </a:r>
                </a:p>
              </p:txBody>
            </p:sp>
          </mc:Choice>
          <mc:Fallback xmlns="">
            <p:sp>
              <p:nvSpPr>
                <p:cNvPr id="24" name="TextBox 23">
                  <a:extLst>
                    <a:ext uri="{FF2B5EF4-FFF2-40B4-BE49-F238E27FC236}">
                      <a16:creationId xmlns:a16="http://schemas.microsoft.com/office/drawing/2014/main" id="{A488D448-9CB8-D440-8217-CFEDBCA5D4F7}"/>
                    </a:ext>
                  </a:extLst>
                </p:cNvPr>
                <p:cNvSpPr txBox="1">
                  <a:spLocks noRot="1" noChangeAspect="1" noMove="1" noResize="1" noEditPoints="1" noAdjustHandles="1" noChangeArrowheads="1" noChangeShapeType="1" noTextEdit="1"/>
                </p:cNvSpPr>
                <p:nvPr/>
              </p:nvSpPr>
              <p:spPr>
                <a:xfrm>
                  <a:off x="5885641" y="2850311"/>
                  <a:ext cx="953594" cy="396519"/>
                </a:xfrm>
                <a:prstGeom prst="rect">
                  <a:avLst/>
                </a:prstGeom>
                <a:blipFill>
                  <a:blip r:embed="rId5"/>
                  <a:stretch>
                    <a:fillRect l="-1911" b="-4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966EAF88-9515-C643-AB65-A1D21F7E6FC2}"/>
                    </a:ext>
                  </a:extLst>
                </p:cNvPr>
                <p:cNvSpPr txBox="1"/>
                <p:nvPr/>
              </p:nvSpPr>
              <p:spPr>
                <a:xfrm>
                  <a:off x="8336601" y="3185256"/>
                  <a:ext cx="848309" cy="307777"/>
                </a:xfrm>
                <a:prstGeom prst="rect">
                  <a:avLst/>
                </a:prstGeom>
                <a:noFill/>
              </p:spPr>
              <p:txBody>
                <a:bodyPr wrap="none" rtlCol="0">
                  <a:spAutoFit/>
                </a:bodyPr>
                <a:lstStyle/>
                <a:p>
                  <a:r>
                    <a:rPr lang="en-US" sz="1400"/>
                    <a:t>About </a:t>
                  </a:r>
                  <a14:m>
                    <m:oMath xmlns:m="http://schemas.openxmlformats.org/officeDocument/2006/math">
                      <m:r>
                        <a:rPr lang="en-US" sz="1400" i="1" smtClean="0">
                          <a:latin typeface="Cambria Math" panose="02040503050406030204" pitchFamily="18" charset="0"/>
                        </a:rPr>
                        <m:t>3</m:t>
                      </m:r>
                    </m:oMath>
                  </a14:m>
                  <a:r>
                    <a:rPr lang="en-US" sz="1400"/>
                    <a:t>”</a:t>
                  </a:r>
                </a:p>
              </p:txBody>
            </p:sp>
          </mc:Choice>
          <mc:Fallback xmlns="">
            <p:sp>
              <p:nvSpPr>
                <p:cNvPr id="26" name="TextBox 25">
                  <a:extLst>
                    <a:ext uri="{FF2B5EF4-FFF2-40B4-BE49-F238E27FC236}">
                      <a16:creationId xmlns:a16="http://schemas.microsoft.com/office/drawing/2014/main" id="{966EAF88-9515-C643-AB65-A1D21F7E6FC2}"/>
                    </a:ext>
                  </a:extLst>
                </p:cNvPr>
                <p:cNvSpPr txBox="1">
                  <a:spLocks noRot="1" noChangeAspect="1" noMove="1" noResize="1" noEditPoints="1" noAdjustHandles="1" noChangeArrowheads="1" noChangeShapeType="1" noTextEdit="1"/>
                </p:cNvSpPr>
                <p:nvPr/>
              </p:nvSpPr>
              <p:spPr>
                <a:xfrm>
                  <a:off x="8336601" y="3185256"/>
                  <a:ext cx="848309" cy="307777"/>
                </a:xfrm>
                <a:prstGeom prst="rect">
                  <a:avLst/>
                </a:prstGeom>
                <a:blipFill>
                  <a:blip r:embed="rId6"/>
                  <a:stretch>
                    <a:fillRect l="-2143" t="-4000"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8D3435F8-244D-C042-B449-B815539C9D71}"/>
                    </a:ext>
                  </a:extLst>
                </p:cNvPr>
                <p:cNvSpPr txBox="1"/>
                <p:nvPr/>
              </p:nvSpPr>
              <p:spPr>
                <a:xfrm>
                  <a:off x="10112222" y="3383036"/>
                  <a:ext cx="824265" cy="396519"/>
                </a:xfrm>
                <a:prstGeom prst="rect">
                  <a:avLst/>
                </a:prstGeom>
                <a:noFill/>
              </p:spPr>
              <p:txBody>
                <a:bodyPr wrap="none" rtlCol="0">
                  <a:spAutoFit/>
                </a:bodyPr>
                <a:lstStyle/>
                <a:p>
                  <a:r>
                    <a:rPr lang="en-US" sz="1400"/>
                    <a:t>About </a:t>
                  </a:r>
                  <a14:m>
                    <m:oMath xmlns:m="http://schemas.openxmlformats.org/officeDocument/2006/math">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oMath>
                  </a14:m>
                  <a:r>
                    <a:rPr lang="en-US" sz="1400"/>
                    <a:t>”</a:t>
                  </a:r>
                </a:p>
              </p:txBody>
            </p:sp>
          </mc:Choice>
          <mc:Fallback xmlns="">
            <p:sp>
              <p:nvSpPr>
                <p:cNvPr id="28" name="TextBox 27">
                  <a:extLst>
                    <a:ext uri="{FF2B5EF4-FFF2-40B4-BE49-F238E27FC236}">
                      <a16:creationId xmlns:a16="http://schemas.microsoft.com/office/drawing/2014/main" id="{8D3435F8-244D-C042-B449-B815539C9D71}"/>
                    </a:ext>
                  </a:extLst>
                </p:cNvPr>
                <p:cNvSpPr txBox="1">
                  <a:spLocks noRot="1" noChangeAspect="1" noMove="1" noResize="1" noEditPoints="1" noAdjustHandles="1" noChangeArrowheads="1" noChangeShapeType="1" noTextEdit="1"/>
                </p:cNvSpPr>
                <p:nvPr/>
              </p:nvSpPr>
              <p:spPr>
                <a:xfrm>
                  <a:off x="10112222" y="3383036"/>
                  <a:ext cx="824265" cy="396519"/>
                </a:xfrm>
                <a:prstGeom prst="rect">
                  <a:avLst/>
                </a:prstGeom>
                <a:blipFill>
                  <a:blip r:embed="rId7"/>
                  <a:stretch>
                    <a:fillRect l="-2222" r="-741" b="-6154"/>
                  </a:stretch>
                </a:blipFill>
              </p:spPr>
              <p:txBody>
                <a:bodyPr/>
                <a:lstStyle/>
                <a:p>
                  <a:r>
                    <a:rPr lang="en-US">
                      <a:noFill/>
                    </a:rPr>
                    <a:t> </a:t>
                  </a:r>
                </a:p>
              </p:txBody>
            </p:sp>
          </mc:Fallback>
        </mc:AlternateContent>
        <p:cxnSp>
          <p:nvCxnSpPr>
            <p:cNvPr id="29" name="Straight Connector 28">
              <a:extLst>
                <a:ext uri="{FF2B5EF4-FFF2-40B4-BE49-F238E27FC236}">
                  <a16:creationId xmlns:a16="http://schemas.microsoft.com/office/drawing/2014/main" id="{E4726E34-C9D1-D64B-AF60-5EF9FDA82429}"/>
                </a:ext>
              </a:extLst>
            </p:cNvPr>
            <p:cNvCxnSpPr>
              <a:cxnSpLocks/>
              <a:stCxn id="35" idx="3"/>
            </p:cNvCxnSpPr>
            <p:nvPr/>
          </p:nvCxnSpPr>
          <p:spPr>
            <a:xfrm flipV="1">
              <a:off x="11159754" y="3063014"/>
              <a:ext cx="0" cy="81994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2279D8B0-4CD8-604A-AABE-0DED46BF3D44}"/>
                </a:ext>
              </a:extLst>
            </p:cNvPr>
            <p:cNvCxnSpPr>
              <a:cxnSpLocks/>
            </p:cNvCxnSpPr>
            <p:nvPr/>
          </p:nvCxnSpPr>
          <p:spPr>
            <a:xfrm flipH="1">
              <a:off x="10830731" y="3599272"/>
              <a:ext cx="32902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B784620-360F-5E41-88AF-D7C30A501616}"/>
                </a:ext>
              </a:extLst>
            </p:cNvPr>
            <p:cNvCxnSpPr>
              <a:cxnSpLocks/>
              <a:endCxn id="26" idx="3"/>
            </p:cNvCxnSpPr>
            <p:nvPr/>
          </p:nvCxnSpPr>
          <p:spPr>
            <a:xfrm flipH="1" flipV="1">
              <a:off x="9184910" y="3339145"/>
              <a:ext cx="1974843" cy="21066"/>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B140B71-3542-9B42-80FA-5722E4D56E29}"/>
                </a:ext>
              </a:extLst>
            </p:cNvPr>
            <p:cNvCxnSpPr>
              <a:cxnSpLocks/>
              <a:endCxn id="24" idx="3"/>
            </p:cNvCxnSpPr>
            <p:nvPr/>
          </p:nvCxnSpPr>
          <p:spPr>
            <a:xfrm flipH="1" flipV="1">
              <a:off x="6839235" y="3048571"/>
              <a:ext cx="4320518" cy="30447"/>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grpSp>
        <p:nvGrpSpPr>
          <p:cNvPr id="2" name="Group 1">
            <a:extLst>
              <a:ext uri="{FF2B5EF4-FFF2-40B4-BE49-F238E27FC236}">
                <a16:creationId xmlns:a16="http://schemas.microsoft.com/office/drawing/2014/main" id="{F5180EED-B5AF-164E-9B1F-D688FD16CEDE}"/>
              </a:ext>
            </a:extLst>
          </p:cNvPr>
          <p:cNvGrpSpPr/>
          <p:nvPr/>
        </p:nvGrpSpPr>
        <p:grpSpPr>
          <a:xfrm>
            <a:off x="6953479" y="4707841"/>
            <a:ext cx="4375120" cy="872030"/>
            <a:chOff x="6953479" y="4707841"/>
            <a:chExt cx="4375120" cy="872030"/>
          </a:xfrm>
        </p:grpSpPr>
        <p:grpSp>
          <p:nvGrpSpPr>
            <p:cNvPr id="44" name="Group 43">
              <a:extLst>
                <a:ext uri="{FF2B5EF4-FFF2-40B4-BE49-F238E27FC236}">
                  <a16:creationId xmlns:a16="http://schemas.microsoft.com/office/drawing/2014/main" id="{246AC157-043A-4A48-A7AC-B4CE3BCDF853}"/>
                </a:ext>
              </a:extLst>
            </p:cNvPr>
            <p:cNvGrpSpPr/>
            <p:nvPr/>
          </p:nvGrpSpPr>
          <p:grpSpPr>
            <a:xfrm>
              <a:off x="6953479" y="4707841"/>
              <a:ext cx="4375120" cy="872030"/>
              <a:chOff x="6025516" y="2383558"/>
              <a:chExt cx="6341556" cy="1263971"/>
            </a:xfrm>
          </p:grpSpPr>
          <p:sp>
            <p:nvSpPr>
              <p:cNvPr id="45" name="Can 44">
                <a:extLst>
                  <a:ext uri="{FF2B5EF4-FFF2-40B4-BE49-F238E27FC236}">
                    <a16:creationId xmlns:a16="http://schemas.microsoft.com/office/drawing/2014/main" id="{6CF0FD1F-F2BB-4344-8A75-774BDCC71AF0}"/>
                  </a:ext>
                </a:extLst>
              </p:cNvPr>
              <p:cNvSpPr/>
              <p:nvPr/>
            </p:nvSpPr>
            <p:spPr>
              <a:xfrm rot="15639943">
                <a:off x="9774673" y="731688"/>
                <a:ext cx="940529" cy="4244269"/>
              </a:xfrm>
              <a:prstGeom prst="can">
                <a:avLst>
                  <a:gd name="adj" fmla="val 51577"/>
                </a:avLst>
              </a:prstGeom>
              <a:solidFill>
                <a:schemeClr val="bg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Donut 45">
                <a:extLst>
                  <a:ext uri="{FF2B5EF4-FFF2-40B4-BE49-F238E27FC236}">
                    <a16:creationId xmlns:a16="http://schemas.microsoft.com/office/drawing/2014/main" id="{6342BFFD-BF5C-FB48-8CF1-92DD91E4EB0A}"/>
                  </a:ext>
                </a:extLst>
              </p:cNvPr>
              <p:cNvSpPr/>
              <p:nvPr/>
            </p:nvSpPr>
            <p:spPr>
              <a:xfrm rot="20868152">
                <a:off x="9898586" y="2411189"/>
                <a:ext cx="410646" cy="916653"/>
              </a:xfrm>
              <a:prstGeom prst="donut">
                <a:avLst>
                  <a:gd name="adj" fmla="val 11481"/>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Donut 46">
                <a:extLst>
                  <a:ext uri="{FF2B5EF4-FFF2-40B4-BE49-F238E27FC236}">
                    <a16:creationId xmlns:a16="http://schemas.microsoft.com/office/drawing/2014/main" id="{AD875CE0-1640-6D4E-8DC0-F7689F82DA5E}"/>
                  </a:ext>
                </a:extLst>
              </p:cNvPr>
              <p:cNvSpPr/>
              <p:nvPr/>
            </p:nvSpPr>
            <p:spPr>
              <a:xfrm rot="20868152">
                <a:off x="8900065" y="2581805"/>
                <a:ext cx="410646" cy="916653"/>
              </a:xfrm>
              <a:prstGeom prst="donut">
                <a:avLst>
                  <a:gd name="adj" fmla="val 11481"/>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Donut 47">
                <a:extLst>
                  <a:ext uri="{FF2B5EF4-FFF2-40B4-BE49-F238E27FC236}">
                    <a16:creationId xmlns:a16="http://schemas.microsoft.com/office/drawing/2014/main" id="{4A2CC8C0-C3F5-C04A-A941-898FA5CE5D95}"/>
                  </a:ext>
                </a:extLst>
              </p:cNvPr>
              <p:cNvSpPr/>
              <p:nvPr/>
            </p:nvSpPr>
            <p:spPr>
              <a:xfrm rot="20868152">
                <a:off x="8267257" y="2688594"/>
                <a:ext cx="410646" cy="916653"/>
              </a:xfrm>
              <a:prstGeom prst="donut">
                <a:avLst>
                  <a:gd name="adj" fmla="val 11481"/>
                </a:avLst>
              </a:prstGeom>
              <a:solidFill>
                <a:schemeClr val="accent4">
                  <a:lumMod val="60000"/>
                  <a:lumOff val="40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Donut 48">
                <a:extLst>
                  <a:ext uri="{FF2B5EF4-FFF2-40B4-BE49-F238E27FC236}">
                    <a16:creationId xmlns:a16="http://schemas.microsoft.com/office/drawing/2014/main" id="{C8DE854B-7DD4-7F4E-B27F-52DDF38AD1DE}"/>
                  </a:ext>
                </a:extLst>
              </p:cNvPr>
              <p:cNvSpPr/>
              <p:nvPr/>
            </p:nvSpPr>
            <p:spPr>
              <a:xfrm rot="21024493">
                <a:off x="8131128" y="2672992"/>
                <a:ext cx="504107" cy="974537"/>
              </a:xfrm>
              <a:prstGeom prst="donut">
                <a:avLst>
                  <a:gd name="adj" fmla="val 2717"/>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Rectangle 49">
                <a:extLst>
                  <a:ext uri="{FF2B5EF4-FFF2-40B4-BE49-F238E27FC236}">
                    <a16:creationId xmlns:a16="http://schemas.microsoft.com/office/drawing/2014/main" id="{12CBA81C-982E-D549-AF0C-76DE472630EA}"/>
                  </a:ext>
                </a:extLst>
              </p:cNvPr>
              <p:cNvSpPr/>
              <p:nvPr/>
            </p:nvSpPr>
            <p:spPr>
              <a:xfrm rot="21140548">
                <a:off x="6025516" y="3355433"/>
                <a:ext cx="2315356" cy="57110"/>
              </a:xfrm>
              <a:prstGeom prst="rect">
                <a:avLst/>
              </a:prstGeom>
              <a:blipFill>
                <a:blip r:embed="rId8"/>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Connector 50">
                <a:extLst>
                  <a:ext uri="{FF2B5EF4-FFF2-40B4-BE49-F238E27FC236}">
                    <a16:creationId xmlns:a16="http://schemas.microsoft.com/office/drawing/2014/main" id="{B1D26B3F-CC10-4542-B657-D9777870131F}"/>
                  </a:ext>
                </a:extLst>
              </p:cNvPr>
              <p:cNvCxnSpPr>
                <a:cxnSpLocks/>
              </p:cNvCxnSpPr>
              <p:nvPr/>
            </p:nvCxnSpPr>
            <p:spPr>
              <a:xfrm rot="21140548">
                <a:off x="6517024" y="3445122"/>
                <a:ext cx="0" cy="4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8B04103-57B5-2E47-919C-03FE43FA42BA}"/>
                  </a:ext>
                </a:extLst>
              </p:cNvPr>
              <p:cNvCxnSpPr>
                <a:cxnSpLocks/>
              </p:cNvCxnSpPr>
              <p:nvPr/>
            </p:nvCxnSpPr>
            <p:spPr>
              <a:xfrm flipH="1" flipV="1">
                <a:off x="7549603" y="3302776"/>
                <a:ext cx="5034" cy="376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2ED2E43-793A-524D-B641-FF5A287BE639}"/>
                  </a:ext>
                </a:extLst>
              </p:cNvPr>
              <p:cNvCxnSpPr>
                <a:cxnSpLocks/>
              </p:cNvCxnSpPr>
              <p:nvPr/>
            </p:nvCxnSpPr>
            <p:spPr>
              <a:xfrm rot="21140548">
                <a:off x="8161428" y="3220272"/>
                <a:ext cx="0" cy="406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58" name="Parallelogram 57">
              <a:extLst>
                <a:ext uri="{FF2B5EF4-FFF2-40B4-BE49-F238E27FC236}">
                  <a16:creationId xmlns:a16="http://schemas.microsoft.com/office/drawing/2014/main" id="{D8687C32-629C-604B-A15C-01953EF0FE3D}"/>
                </a:ext>
              </a:extLst>
            </p:cNvPr>
            <p:cNvSpPr/>
            <p:nvPr/>
          </p:nvSpPr>
          <p:spPr>
            <a:xfrm rot="10225748">
              <a:off x="8930301" y="5386743"/>
              <a:ext cx="571264" cy="45719"/>
            </a:xfrm>
            <a:prstGeom prst="parallelogra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Parallelogram 58">
              <a:extLst>
                <a:ext uri="{FF2B5EF4-FFF2-40B4-BE49-F238E27FC236}">
                  <a16:creationId xmlns:a16="http://schemas.microsoft.com/office/drawing/2014/main" id="{1C984225-5997-C748-A736-9997060CFEE6}"/>
                </a:ext>
              </a:extLst>
            </p:cNvPr>
            <p:cNvSpPr/>
            <p:nvPr/>
          </p:nvSpPr>
          <p:spPr>
            <a:xfrm rot="10225748" flipV="1">
              <a:off x="8848659" y="4902393"/>
              <a:ext cx="571264" cy="45719"/>
            </a:xfrm>
            <a:prstGeom prst="parallelogram">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79507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836272A-18A6-BE40-9654-9A144D6B9CA5}"/>
              </a:ext>
            </a:extLst>
          </p:cNvPr>
          <p:cNvSpPr>
            <a:spLocks noGrp="1"/>
          </p:cNvSpPr>
          <p:nvPr>
            <p:ph type="body" sz="quarter" idx="13"/>
          </p:nvPr>
        </p:nvSpPr>
        <p:spPr/>
        <p:txBody>
          <a:bodyPr>
            <a:normAutofit lnSpcReduction="10000"/>
          </a:bodyPr>
          <a:lstStyle/>
          <a:p>
            <a:r>
              <a:rPr lang="en-US"/>
              <a:t>4.6</a:t>
            </a:r>
          </a:p>
        </p:txBody>
      </p:sp>
      <p:sp>
        <p:nvSpPr>
          <p:cNvPr id="3" name="Text Placeholder 2">
            <a:extLst>
              <a:ext uri="{FF2B5EF4-FFF2-40B4-BE49-F238E27FC236}">
                <a16:creationId xmlns:a16="http://schemas.microsoft.com/office/drawing/2014/main" id="{5DE185BE-5B41-0147-BB9D-3DE2E97570DB}"/>
              </a:ext>
            </a:extLst>
          </p:cNvPr>
          <p:cNvSpPr>
            <a:spLocks noGrp="1"/>
          </p:cNvSpPr>
          <p:nvPr>
            <p:ph type="body" sz="quarter" idx="14"/>
          </p:nvPr>
        </p:nvSpPr>
        <p:spPr>
          <a:xfrm>
            <a:off x="1614489" y="1039279"/>
            <a:ext cx="5575205" cy="3694085"/>
          </a:xfrm>
        </p:spPr>
        <p:txBody>
          <a:bodyPr>
            <a:normAutofit/>
          </a:bodyPr>
          <a:lstStyle/>
          <a:p>
            <a:pPr algn="just"/>
            <a:r>
              <a:rPr lang="en-US"/>
              <a:t>Insert the motor mount into the lower body tube, ensuring that the the eyebolt gap has been closed, the wooden ring goes in first, and that the eyebolt is facing the open upper end of the body tube.</a:t>
            </a:r>
          </a:p>
          <a:p>
            <a:pPr algn="just"/>
            <a:endParaRPr lang="en-US"/>
          </a:p>
          <a:p>
            <a:pPr algn="just"/>
            <a:r>
              <a:rPr lang="en-US"/>
              <a:t>Use the marks in made in step 4.3 as a guide for the necessary depth and ensure that the center ring’s notches align well with the fin slots in the body tube.</a:t>
            </a:r>
          </a:p>
          <a:p>
            <a:endParaRPr lang="en-US"/>
          </a:p>
        </p:txBody>
      </p:sp>
      <p:pic>
        <p:nvPicPr>
          <p:cNvPr id="10" name="Picture 9" descr="A picture containing indoor&#10;&#10;Description automatically generated">
            <a:extLst>
              <a:ext uri="{FF2B5EF4-FFF2-40B4-BE49-F238E27FC236}">
                <a16:creationId xmlns:a16="http://schemas.microsoft.com/office/drawing/2014/main" id="{7C54A33A-2630-A343-9A52-14DD045D2A1D}"/>
              </a:ext>
            </a:extLst>
          </p:cNvPr>
          <p:cNvPicPr>
            <a:picLocks noChangeAspect="1"/>
          </p:cNvPicPr>
          <p:nvPr/>
        </p:nvPicPr>
        <p:blipFill rotWithShape="1">
          <a:blip r:embed="rId2"/>
          <a:srcRect r="8802"/>
          <a:stretch/>
        </p:blipFill>
        <p:spPr>
          <a:xfrm>
            <a:off x="7750904" y="1228724"/>
            <a:ext cx="3673906" cy="1317251"/>
          </a:xfrm>
          <a:prstGeom prst="rect">
            <a:avLst/>
          </a:prstGeom>
        </p:spPr>
      </p:pic>
      <p:sp>
        <p:nvSpPr>
          <p:cNvPr id="11" name="Text Placeholder 7">
            <a:extLst>
              <a:ext uri="{FF2B5EF4-FFF2-40B4-BE49-F238E27FC236}">
                <a16:creationId xmlns:a16="http://schemas.microsoft.com/office/drawing/2014/main" id="{479A4DA2-C249-864C-A197-AE15A86B22D9}"/>
              </a:ext>
            </a:extLst>
          </p:cNvPr>
          <p:cNvSpPr txBox="1">
            <a:spLocks/>
          </p:cNvSpPr>
          <p:nvPr/>
        </p:nvSpPr>
        <p:spPr>
          <a:xfrm>
            <a:off x="2021305" y="-1"/>
            <a:ext cx="6481011" cy="8635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Install motor mount (cont’d)</a:t>
            </a:r>
          </a:p>
        </p:txBody>
      </p:sp>
      <p:sp>
        <p:nvSpPr>
          <p:cNvPr id="12" name="TextBox 11">
            <a:extLst>
              <a:ext uri="{FF2B5EF4-FFF2-40B4-BE49-F238E27FC236}">
                <a16:creationId xmlns:a16="http://schemas.microsoft.com/office/drawing/2014/main" id="{6D775E1B-4DF5-B644-A6FC-F0C06FDDF22D}"/>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4:</a:t>
            </a:r>
          </a:p>
        </p:txBody>
      </p:sp>
    </p:spTree>
    <p:extLst>
      <p:ext uri="{BB962C8B-B14F-4D97-AF65-F5344CB8AC3E}">
        <p14:creationId xmlns:p14="http://schemas.microsoft.com/office/powerpoint/2010/main" val="4292859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56B9E17-3F47-B745-BB55-33E42D988B2E}"/>
              </a:ext>
            </a:extLst>
          </p:cNvPr>
          <p:cNvSpPr>
            <a:spLocks noGrp="1"/>
          </p:cNvSpPr>
          <p:nvPr>
            <p:ph type="body" sz="quarter" idx="17"/>
          </p:nvPr>
        </p:nvSpPr>
        <p:spPr>
          <a:xfrm>
            <a:off x="1614489" y="1040710"/>
            <a:ext cx="6007100" cy="1892300"/>
          </a:xfrm>
        </p:spPr>
        <p:txBody>
          <a:bodyPr/>
          <a:lstStyle/>
          <a:p>
            <a:pPr algn="just"/>
            <a:r>
              <a:rPr lang="en-US">
                <a:solidFill>
                  <a:srgbClr val="000000"/>
                </a:solidFill>
                <a:latin typeface="Calibri" panose="020F0502020204030204" pitchFamily="34" charset="0"/>
              </a:rPr>
              <a:t>Turn the body tube upside down and run another bead of wood glue around the outside circumference of the visible motor mount cardboard centering ring, filling any gaps between the centering ring and body tube. Allow a dry time of 15 to 30 minutes.</a:t>
            </a:r>
            <a:endParaRPr lang="en-US"/>
          </a:p>
          <a:p>
            <a:pPr algn="just"/>
            <a:endParaRPr lang="en-US"/>
          </a:p>
        </p:txBody>
      </p:sp>
      <p:pic>
        <p:nvPicPr>
          <p:cNvPr id="16" name="Picture Placeholder 15" descr="A picture containing text, indoor&#10;&#10;Description automatically generated">
            <a:extLst>
              <a:ext uri="{FF2B5EF4-FFF2-40B4-BE49-F238E27FC236}">
                <a16:creationId xmlns:a16="http://schemas.microsoft.com/office/drawing/2014/main" id="{53DC935F-86A7-FC45-91C8-EA9C938531BC}"/>
              </a:ext>
            </a:extLst>
          </p:cNvPr>
          <p:cNvPicPr>
            <a:picLocks noGrp="1" noChangeAspect="1"/>
          </p:cNvPicPr>
          <p:nvPr>
            <p:ph type="pic" sz="quarter" idx="18"/>
          </p:nvPr>
        </p:nvPicPr>
        <p:blipFill rotWithShape="1">
          <a:blip r:embed="rId2"/>
          <a:srcRect l="-25436" r="-25436"/>
          <a:stretch/>
        </p:blipFill>
        <p:spPr>
          <a:xfrm>
            <a:off x="8488668" y="1130340"/>
            <a:ext cx="3400122" cy="2010390"/>
          </a:xfrm>
        </p:spPr>
      </p:pic>
      <p:sp>
        <p:nvSpPr>
          <p:cNvPr id="11" name="Text Placeholder 4">
            <a:extLst>
              <a:ext uri="{FF2B5EF4-FFF2-40B4-BE49-F238E27FC236}">
                <a16:creationId xmlns:a16="http://schemas.microsoft.com/office/drawing/2014/main" id="{28FE49C3-F7C4-E742-93B8-44DD100E7EC6}"/>
              </a:ext>
            </a:extLst>
          </p:cNvPr>
          <p:cNvSpPr txBox="1">
            <a:spLocks/>
          </p:cNvSpPr>
          <p:nvPr/>
        </p:nvSpPr>
        <p:spPr>
          <a:xfrm>
            <a:off x="566488" y="1037441"/>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4.7</a:t>
            </a:r>
          </a:p>
        </p:txBody>
      </p:sp>
      <p:sp>
        <p:nvSpPr>
          <p:cNvPr id="17" name="Text Placeholder 7">
            <a:extLst>
              <a:ext uri="{FF2B5EF4-FFF2-40B4-BE49-F238E27FC236}">
                <a16:creationId xmlns:a16="http://schemas.microsoft.com/office/drawing/2014/main" id="{37D44E0F-3FED-C740-9A1E-1639085C0696}"/>
              </a:ext>
            </a:extLst>
          </p:cNvPr>
          <p:cNvSpPr txBox="1">
            <a:spLocks/>
          </p:cNvSpPr>
          <p:nvPr/>
        </p:nvSpPr>
        <p:spPr>
          <a:xfrm>
            <a:off x="2021305" y="-1"/>
            <a:ext cx="6481011" cy="8569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Install motor mount (cont’d)</a:t>
            </a:r>
          </a:p>
        </p:txBody>
      </p:sp>
      <p:sp>
        <p:nvSpPr>
          <p:cNvPr id="18" name="TextBox 17">
            <a:extLst>
              <a:ext uri="{FF2B5EF4-FFF2-40B4-BE49-F238E27FC236}">
                <a16:creationId xmlns:a16="http://schemas.microsoft.com/office/drawing/2014/main" id="{98DE797C-2A21-A348-AFFC-D1BA16DC2F9D}"/>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4:</a:t>
            </a:r>
          </a:p>
        </p:txBody>
      </p:sp>
      <p:sp>
        <p:nvSpPr>
          <p:cNvPr id="15" name="Text Placeholder 1">
            <a:extLst>
              <a:ext uri="{FF2B5EF4-FFF2-40B4-BE49-F238E27FC236}">
                <a16:creationId xmlns:a16="http://schemas.microsoft.com/office/drawing/2014/main" id="{591A8FF3-7BEC-424F-9B40-1C34C508FDBB}"/>
              </a:ext>
            </a:extLst>
          </p:cNvPr>
          <p:cNvSpPr>
            <a:spLocks noGrp="1"/>
          </p:cNvSpPr>
          <p:nvPr>
            <p:ph type="body" sz="quarter" idx="13"/>
          </p:nvPr>
        </p:nvSpPr>
        <p:spPr>
          <a:xfrm>
            <a:off x="572588" y="3666545"/>
            <a:ext cx="775995" cy="365125"/>
          </a:xfrm>
        </p:spPr>
        <p:txBody>
          <a:bodyPr>
            <a:normAutofit lnSpcReduction="10000"/>
          </a:bodyPr>
          <a:lstStyle/>
          <a:p>
            <a:r>
              <a:rPr lang="en-US"/>
              <a:t>4.8</a:t>
            </a:r>
          </a:p>
        </p:txBody>
      </p:sp>
      <p:sp>
        <p:nvSpPr>
          <p:cNvPr id="19" name="Text Placeholder 2">
            <a:extLst>
              <a:ext uri="{FF2B5EF4-FFF2-40B4-BE49-F238E27FC236}">
                <a16:creationId xmlns:a16="http://schemas.microsoft.com/office/drawing/2014/main" id="{2B877881-88B4-EA48-891A-844AB9F78DE4}"/>
              </a:ext>
            </a:extLst>
          </p:cNvPr>
          <p:cNvSpPr>
            <a:spLocks noGrp="1"/>
          </p:cNvSpPr>
          <p:nvPr>
            <p:ph type="body" sz="quarter" idx="14"/>
          </p:nvPr>
        </p:nvSpPr>
        <p:spPr>
          <a:xfrm>
            <a:off x="1614489" y="3659662"/>
            <a:ext cx="6007100" cy="3244182"/>
          </a:xfrm>
        </p:spPr>
        <p:txBody>
          <a:bodyPr/>
          <a:lstStyle/>
          <a:p>
            <a:pPr algn="just"/>
            <a:r>
              <a:rPr lang="en-US">
                <a:ea typeface="+mn-lt"/>
                <a:cs typeface="+mn-lt"/>
              </a:rPr>
              <a:t>Set the body tube upright. Apply a dab of wood glue to one end of a dowel or long thin piece of waste balsa from step 1. Use this “glue stick” to reapply glue to the outside edge of the wooden centering ring, along the corner where it meets the outer cardboard tube. Make sure to fill in all gaps. Allow a dry time of 15 to 30 minutes.</a:t>
            </a:r>
            <a:endParaRPr lang="en-US"/>
          </a:p>
          <a:p>
            <a:endParaRPr lang="en-US"/>
          </a:p>
        </p:txBody>
      </p:sp>
      <p:pic>
        <p:nvPicPr>
          <p:cNvPr id="20" name="Picture Placeholder 9">
            <a:extLst>
              <a:ext uri="{FF2B5EF4-FFF2-40B4-BE49-F238E27FC236}">
                <a16:creationId xmlns:a16="http://schemas.microsoft.com/office/drawing/2014/main" id="{6F7EA7E3-2F79-8446-A987-2623229F2DD5}"/>
              </a:ext>
            </a:extLst>
          </p:cNvPr>
          <p:cNvPicPr>
            <a:picLocks noGrp="1" noChangeAspect="1"/>
          </p:cNvPicPr>
          <p:nvPr>
            <p:ph type="pic" sz="quarter" idx="15"/>
          </p:nvPr>
        </p:nvPicPr>
        <p:blipFill rotWithShape="1">
          <a:blip r:embed="rId3"/>
          <a:srcRect t="-126" b="-1537"/>
          <a:stretch/>
        </p:blipFill>
        <p:spPr>
          <a:xfrm>
            <a:off x="8852466" y="3659662"/>
            <a:ext cx="2501332" cy="2959314"/>
          </a:xfrm>
        </p:spPr>
      </p:pic>
      <p:sp>
        <p:nvSpPr>
          <p:cNvPr id="21" name="TextBox 20">
            <a:extLst>
              <a:ext uri="{FF2B5EF4-FFF2-40B4-BE49-F238E27FC236}">
                <a16:creationId xmlns:a16="http://schemas.microsoft.com/office/drawing/2014/main" id="{0521D62A-5418-344B-9798-F9A9A663F5B6}"/>
              </a:ext>
            </a:extLst>
          </p:cNvPr>
          <p:cNvSpPr txBox="1"/>
          <p:nvPr/>
        </p:nvSpPr>
        <p:spPr>
          <a:xfrm>
            <a:off x="5145206" y="6077784"/>
            <a:ext cx="3357110" cy="523220"/>
          </a:xfrm>
          <a:prstGeom prst="rect">
            <a:avLst/>
          </a:prstGeom>
          <a:noFill/>
        </p:spPr>
        <p:txBody>
          <a:bodyPr wrap="square">
            <a:spAutoFit/>
          </a:bodyPr>
          <a:lstStyle/>
          <a:p>
            <a:r>
              <a:rPr lang="en-US" sz="1400"/>
              <a:t>Note: Avoid getting glue on eyebolt as it is very difficult to clean glue off this piece.</a:t>
            </a:r>
          </a:p>
        </p:txBody>
      </p:sp>
      <p:cxnSp>
        <p:nvCxnSpPr>
          <p:cNvPr id="22" name="Straight Arrow Connector 21">
            <a:extLst>
              <a:ext uri="{FF2B5EF4-FFF2-40B4-BE49-F238E27FC236}">
                <a16:creationId xmlns:a16="http://schemas.microsoft.com/office/drawing/2014/main" id="{72DAA2D0-6E30-E142-81AB-C8D56942FDE6}"/>
              </a:ext>
            </a:extLst>
          </p:cNvPr>
          <p:cNvCxnSpPr>
            <a:cxnSpLocks/>
          </p:cNvCxnSpPr>
          <p:nvPr/>
        </p:nvCxnSpPr>
        <p:spPr>
          <a:xfrm flipV="1">
            <a:off x="8104068" y="5786703"/>
            <a:ext cx="1375928" cy="308201"/>
          </a:xfrm>
          <a:prstGeom prst="straightConnector1">
            <a:avLst/>
          </a:prstGeom>
          <a:ln w="38100">
            <a:solidFill>
              <a:schemeClr val="tx1"/>
            </a:solidFill>
            <a:tailEnd type="triangle"/>
          </a:ln>
          <a:effectLst>
            <a:glow rad="223073">
              <a:schemeClr val="bg1">
                <a:alpha val="22816"/>
              </a:schemeClr>
            </a:glow>
          </a:effectLst>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ADA15F23-506A-C547-9323-8357FFDF9B35}"/>
              </a:ext>
            </a:extLst>
          </p:cNvPr>
          <p:cNvSpPr/>
          <p:nvPr/>
        </p:nvSpPr>
        <p:spPr>
          <a:xfrm rot="1344043">
            <a:off x="9551865" y="5382087"/>
            <a:ext cx="589329" cy="49387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9FDA14A9-818F-4E42-95D9-A679EF0A1AB6}"/>
              </a:ext>
            </a:extLst>
          </p:cNvPr>
          <p:cNvCxnSpPr/>
          <p:nvPr/>
        </p:nvCxnSpPr>
        <p:spPr>
          <a:xfrm flipH="1">
            <a:off x="572586" y="3414151"/>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0382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1F21466-26EE-B848-AE1A-999C0BE8DFA1}"/>
              </a:ext>
            </a:extLst>
          </p:cNvPr>
          <p:cNvSpPr>
            <a:spLocks noGrp="1"/>
          </p:cNvSpPr>
          <p:nvPr>
            <p:ph type="body" sz="quarter" idx="17"/>
          </p:nvPr>
        </p:nvSpPr>
        <p:spPr>
          <a:xfrm>
            <a:off x="572588" y="2337046"/>
            <a:ext cx="4860024" cy="3203142"/>
          </a:xfrm>
        </p:spPr>
        <p:txBody>
          <a:bodyPr>
            <a:normAutofit/>
          </a:bodyPr>
          <a:lstStyle/>
          <a:p>
            <a:r>
              <a:rPr lang="en-US" dirty="0"/>
              <a:t>Lower body tube from step 4</a:t>
            </a:r>
          </a:p>
          <a:p>
            <a:r>
              <a:rPr lang="en-US" dirty="0"/>
              <a:t>Fins from step 1</a:t>
            </a:r>
          </a:p>
          <a:p>
            <a:r>
              <a:rPr lang="en-US" dirty="0"/>
              <a:t>Ruler</a:t>
            </a:r>
          </a:p>
          <a:p>
            <a:r>
              <a:rPr lang="en-US" dirty="0"/>
              <a:t>Pencil</a:t>
            </a:r>
          </a:p>
          <a:p>
            <a:r>
              <a:rPr lang="en-US" dirty="0"/>
              <a:t>Wood glue</a:t>
            </a:r>
          </a:p>
        </p:txBody>
      </p:sp>
      <p:sp>
        <p:nvSpPr>
          <p:cNvPr id="12" name="Text Placeholder 7">
            <a:extLst>
              <a:ext uri="{FF2B5EF4-FFF2-40B4-BE49-F238E27FC236}">
                <a16:creationId xmlns:a16="http://schemas.microsoft.com/office/drawing/2014/main" id="{39CE94BC-010F-AD4F-A313-2F51B7C295A6}"/>
              </a:ext>
            </a:extLst>
          </p:cNvPr>
          <p:cNvSpPr>
            <a:spLocks noGrp="1"/>
          </p:cNvSpPr>
          <p:nvPr>
            <p:ph type="body" sz="quarter" idx="19"/>
          </p:nvPr>
        </p:nvSpPr>
        <p:spPr>
          <a:xfrm>
            <a:off x="2021305" y="-1"/>
            <a:ext cx="6481011" cy="863599"/>
          </a:xfrm>
        </p:spPr>
        <p:txBody>
          <a:bodyPr/>
          <a:lstStyle/>
          <a:p>
            <a:r>
              <a:rPr lang="en-US" dirty="0"/>
              <a:t>Attach fins</a:t>
            </a:r>
          </a:p>
        </p:txBody>
      </p:sp>
      <p:sp>
        <p:nvSpPr>
          <p:cNvPr id="13" name="TextBox 12">
            <a:extLst>
              <a:ext uri="{FF2B5EF4-FFF2-40B4-BE49-F238E27FC236}">
                <a16:creationId xmlns:a16="http://schemas.microsoft.com/office/drawing/2014/main" id="{566E85D3-CE85-0246-882A-D934E9E37DF1}"/>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5:</a:t>
            </a:r>
          </a:p>
        </p:txBody>
      </p:sp>
      <p:pic>
        <p:nvPicPr>
          <p:cNvPr id="14" name="Picture Placeholder 4" descr="A picture containing indoor, wall, seat, table&#10;&#10;Description automatically generated">
            <a:extLst>
              <a:ext uri="{FF2B5EF4-FFF2-40B4-BE49-F238E27FC236}">
                <a16:creationId xmlns:a16="http://schemas.microsoft.com/office/drawing/2014/main" id="{50DBBCFA-8DCF-D74E-85D5-C8C705D0087B}"/>
              </a:ext>
            </a:extLst>
          </p:cNvPr>
          <p:cNvPicPr>
            <a:picLocks noGrp="1" noChangeAspect="1"/>
          </p:cNvPicPr>
          <p:nvPr>
            <p:ph type="pic" sz="quarter" idx="18"/>
          </p:nvPr>
        </p:nvPicPr>
        <p:blipFill>
          <a:blip r:embed="rId2"/>
          <a:srcRect t="1600" b="1600"/>
          <a:stretch>
            <a:fillRect/>
          </a:stretch>
        </p:blipFill>
        <p:spPr/>
      </p:pic>
    </p:spTree>
    <p:extLst>
      <p:ext uri="{BB962C8B-B14F-4D97-AF65-F5344CB8AC3E}">
        <p14:creationId xmlns:p14="http://schemas.microsoft.com/office/powerpoint/2010/main" val="32268693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DC97BEF-2BBE-B94E-9D07-FBBFA88A338A}"/>
              </a:ext>
            </a:extLst>
          </p:cNvPr>
          <p:cNvSpPr>
            <a:spLocks noGrp="1"/>
          </p:cNvSpPr>
          <p:nvPr>
            <p:ph type="body" sz="quarter" idx="13"/>
          </p:nvPr>
        </p:nvSpPr>
        <p:spPr/>
        <p:txBody>
          <a:bodyPr>
            <a:normAutofit lnSpcReduction="10000"/>
          </a:bodyPr>
          <a:lstStyle/>
          <a:p>
            <a:r>
              <a:rPr lang="en-US"/>
              <a:t>5.1</a:t>
            </a:r>
          </a:p>
        </p:txBody>
      </p:sp>
      <p:sp>
        <p:nvSpPr>
          <p:cNvPr id="3" name="Text Placeholder 2">
            <a:extLst>
              <a:ext uri="{FF2B5EF4-FFF2-40B4-BE49-F238E27FC236}">
                <a16:creationId xmlns:a16="http://schemas.microsoft.com/office/drawing/2014/main" id="{F3281803-743F-3940-B654-99CAF8DC4B58}"/>
              </a:ext>
            </a:extLst>
          </p:cNvPr>
          <p:cNvSpPr>
            <a:spLocks noGrp="1"/>
          </p:cNvSpPr>
          <p:nvPr>
            <p:ph type="body" sz="quarter" idx="14"/>
          </p:nvPr>
        </p:nvSpPr>
        <p:spPr>
          <a:xfrm>
            <a:off x="1614489" y="1039280"/>
            <a:ext cx="7050144" cy="1481496"/>
          </a:xfrm>
        </p:spPr>
        <p:txBody>
          <a:bodyPr/>
          <a:lstStyle/>
          <a:p>
            <a:pPr algn="just"/>
            <a:r>
              <a:rPr lang="en-US"/>
              <a:t>Attach fins and launch lugs as directed in the Estes kit instructions below.</a:t>
            </a:r>
          </a:p>
          <a:p>
            <a:pPr algn="just"/>
            <a:r>
              <a:rPr lang="en-US"/>
              <a:t>Apply wood glue along the fin tab and the side edge where it will touch the body tube.</a:t>
            </a:r>
          </a:p>
          <a:p>
            <a:pPr algn="just"/>
            <a:endParaRPr lang="en-US"/>
          </a:p>
        </p:txBody>
      </p:sp>
      <p:sp>
        <p:nvSpPr>
          <p:cNvPr id="8" name="Text Placeholder 7">
            <a:extLst>
              <a:ext uri="{FF2B5EF4-FFF2-40B4-BE49-F238E27FC236}">
                <a16:creationId xmlns:a16="http://schemas.microsoft.com/office/drawing/2014/main" id="{558C80C9-4A1E-B947-A444-52B30619DA4E}"/>
              </a:ext>
            </a:extLst>
          </p:cNvPr>
          <p:cNvSpPr>
            <a:spLocks noGrp="1"/>
          </p:cNvSpPr>
          <p:nvPr>
            <p:ph type="body" sz="quarter" idx="19"/>
          </p:nvPr>
        </p:nvSpPr>
        <p:spPr/>
        <p:txBody>
          <a:bodyPr/>
          <a:lstStyle/>
          <a:p>
            <a:r>
              <a:rPr lang="en-US" dirty="0"/>
              <a:t>Attach fins</a:t>
            </a:r>
          </a:p>
        </p:txBody>
      </p:sp>
      <p:sp>
        <p:nvSpPr>
          <p:cNvPr id="9" name="TextBox 8">
            <a:extLst>
              <a:ext uri="{FF2B5EF4-FFF2-40B4-BE49-F238E27FC236}">
                <a16:creationId xmlns:a16="http://schemas.microsoft.com/office/drawing/2014/main" id="{FBFE05B4-A1C5-BE4A-A4D4-7C436054BA6A}"/>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5:</a:t>
            </a:r>
          </a:p>
        </p:txBody>
      </p:sp>
      <p:sp>
        <p:nvSpPr>
          <p:cNvPr id="11" name="TextBox 10">
            <a:extLst>
              <a:ext uri="{FF2B5EF4-FFF2-40B4-BE49-F238E27FC236}">
                <a16:creationId xmlns:a16="http://schemas.microsoft.com/office/drawing/2014/main" id="{0C2C80DB-5747-524B-8EBF-4E6CBA12208A}"/>
              </a:ext>
            </a:extLst>
          </p:cNvPr>
          <p:cNvSpPr txBox="1"/>
          <p:nvPr/>
        </p:nvSpPr>
        <p:spPr>
          <a:xfrm>
            <a:off x="6162315" y="6581397"/>
            <a:ext cx="5217461" cy="246221"/>
          </a:xfrm>
          <a:prstGeom prst="rect">
            <a:avLst/>
          </a:prstGeom>
          <a:noFill/>
        </p:spPr>
        <p:txBody>
          <a:bodyPr wrap="square" rtlCol="0">
            <a:spAutoFit/>
          </a:bodyPr>
          <a:lstStyle/>
          <a:p>
            <a:r>
              <a:rPr lang="en-US" sz="1000" i="1"/>
              <a:t>Estes Super Big Bertha Model Rocket Instructions</a:t>
            </a:r>
            <a:r>
              <a:rPr lang="en-US" sz="1000"/>
              <a:t>, Estes Industries, LLC, Penrose, CO, 2019, p. 4.</a:t>
            </a:r>
          </a:p>
        </p:txBody>
      </p:sp>
      <p:grpSp>
        <p:nvGrpSpPr>
          <p:cNvPr id="6" name="Group 5">
            <a:extLst>
              <a:ext uri="{FF2B5EF4-FFF2-40B4-BE49-F238E27FC236}">
                <a16:creationId xmlns:a16="http://schemas.microsoft.com/office/drawing/2014/main" id="{8334BF26-9AE5-7548-BE31-87F7F522D23C}"/>
              </a:ext>
            </a:extLst>
          </p:cNvPr>
          <p:cNvGrpSpPr/>
          <p:nvPr/>
        </p:nvGrpSpPr>
        <p:grpSpPr>
          <a:xfrm>
            <a:off x="8746890" y="1056014"/>
            <a:ext cx="2566571" cy="1669635"/>
            <a:chOff x="1514902" y="1796869"/>
            <a:chExt cx="3107258" cy="2021369"/>
          </a:xfrm>
        </p:grpSpPr>
        <p:pic>
          <p:nvPicPr>
            <p:cNvPr id="5" name="Picture 4" descr="Diagram, engineering drawing&#10;&#10;Description automatically generated">
              <a:extLst>
                <a:ext uri="{FF2B5EF4-FFF2-40B4-BE49-F238E27FC236}">
                  <a16:creationId xmlns:a16="http://schemas.microsoft.com/office/drawing/2014/main" id="{79D45A50-2EE4-DE45-B575-8E4B247C056C}"/>
                </a:ext>
              </a:extLst>
            </p:cNvPr>
            <p:cNvPicPr>
              <a:picLocks noChangeAspect="1"/>
            </p:cNvPicPr>
            <p:nvPr/>
          </p:nvPicPr>
          <p:blipFill rotWithShape="1">
            <a:blip r:embed="rId2"/>
            <a:srcRect r="69355" b="52540"/>
            <a:stretch/>
          </p:blipFill>
          <p:spPr>
            <a:xfrm>
              <a:off x="1514902" y="1796869"/>
              <a:ext cx="3007672" cy="2021369"/>
            </a:xfrm>
            <a:prstGeom prst="rect">
              <a:avLst/>
            </a:prstGeom>
          </p:spPr>
        </p:pic>
        <p:sp>
          <p:nvSpPr>
            <p:cNvPr id="4" name="Triangle 3">
              <a:extLst>
                <a:ext uri="{FF2B5EF4-FFF2-40B4-BE49-F238E27FC236}">
                  <a16:creationId xmlns:a16="http://schemas.microsoft.com/office/drawing/2014/main" id="{54F39F61-A93D-A44A-98AC-B17610AACE54}"/>
                </a:ext>
              </a:extLst>
            </p:cNvPr>
            <p:cNvSpPr/>
            <p:nvPr/>
          </p:nvSpPr>
          <p:spPr>
            <a:xfrm>
              <a:off x="3139349" y="2829697"/>
              <a:ext cx="1482811" cy="859472"/>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 Placeholder 2">
            <a:extLst>
              <a:ext uri="{FF2B5EF4-FFF2-40B4-BE49-F238E27FC236}">
                <a16:creationId xmlns:a16="http://schemas.microsoft.com/office/drawing/2014/main" id="{63E6810E-698A-EA47-9686-6F7D6147F71A}"/>
              </a:ext>
            </a:extLst>
          </p:cNvPr>
          <p:cNvSpPr txBox="1">
            <a:spLocks/>
          </p:cNvSpPr>
          <p:nvPr/>
        </p:nvSpPr>
        <p:spPr>
          <a:xfrm>
            <a:off x="1581121" y="1779499"/>
            <a:ext cx="6921195" cy="18923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a:p>
        </p:txBody>
      </p:sp>
      <p:sp>
        <p:nvSpPr>
          <p:cNvPr id="12" name="Text Placeholder 1">
            <a:extLst>
              <a:ext uri="{FF2B5EF4-FFF2-40B4-BE49-F238E27FC236}">
                <a16:creationId xmlns:a16="http://schemas.microsoft.com/office/drawing/2014/main" id="{B0DBDE35-DCF4-7140-A8B0-1DEF6E5A1559}"/>
              </a:ext>
            </a:extLst>
          </p:cNvPr>
          <p:cNvSpPr txBox="1">
            <a:spLocks/>
          </p:cNvSpPr>
          <p:nvPr/>
        </p:nvSpPr>
        <p:spPr>
          <a:xfrm>
            <a:off x="572588" y="3221699"/>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5.2</a:t>
            </a:r>
          </a:p>
        </p:txBody>
      </p:sp>
      <p:sp>
        <p:nvSpPr>
          <p:cNvPr id="13" name="Text Placeholder 2">
            <a:extLst>
              <a:ext uri="{FF2B5EF4-FFF2-40B4-BE49-F238E27FC236}">
                <a16:creationId xmlns:a16="http://schemas.microsoft.com/office/drawing/2014/main" id="{857136C9-91F6-EB46-9262-965D7E798182}"/>
              </a:ext>
            </a:extLst>
          </p:cNvPr>
          <p:cNvSpPr txBox="1">
            <a:spLocks/>
          </p:cNvSpPr>
          <p:nvPr/>
        </p:nvSpPr>
        <p:spPr>
          <a:xfrm>
            <a:off x="1614489" y="3214816"/>
            <a:ext cx="7050144" cy="324418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ea typeface="+mn-lt"/>
                <a:cs typeface="+mn-lt"/>
              </a:rPr>
              <a:t>Laying the rocket body horizontal, place a fin into a fin slot, being careful to insert the fin tab into the slotted centering ring inside the rocket body. </a:t>
            </a:r>
          </a:p>
          <a:p>
            <a:pPr algn="just"/>
            <a:r>
              <a:rPr lang="en-US">
                <a:ea typeface="+mn-lt"/>
                <a:cs typeface="+mn-lt"/>
              </a:rPr>
              <a:t>Apply glue to any gap between the fin and the body, but ensure that excess glue does not drip down the rocket body.</a:t>
            </a:r>
          </a:p>
          <a:p>
            <a:pPr algn="just"/>
            <a:r>
              <a:rPr lang="en-US">
                <a:ea typeface="+mn-lt"/>
                <a:cs typeface="+mn-lt"/>
              </a:rPr>
              <a:t>Keeping the body tube horizontal, allow the glue to dry 10-15 min before rotating the tube and inserting the next fin. </a:t>
            </a:r>
          </a:p>
          <a:p>
            <a:pPr algn="just"/>
            <a:r>
              <a:rPr lang="en-US">
                <a:ea typeface="+mn-lt"/>
                <a:cs typeface="+mn-lt"/>
              </a:rPr>
              <a:t>Repeal for all fins and keep the body tube horizontal until the glue has dried.  </a:t>
            </a:r>
            <a:endParaRPr lang="en-US"/>
          </a:p>
        </p:txBody>
      </p:sp>
      <p:cxnSp>
        <p:nvCxnSpPr>
          <p:cNvPr id="14" name="Straight Connector 13">
            <a:extLst>
              <a:ext uri="{FF2B5EF4-FFF2-40B4-BE49-F238E27FC236}">
                <a16:creationId xmlns:a16="http://schemas.microsoft.com/office/drawing/2014/main" id="{6DA3BC4E-9FE4-964A-AEAE-C596DE24F121}"/>
              </a:ext>
            </a:extLst>
          </p:cNvPr>
          <p:cNvCxnSpPr/>
          <p:nvPr/>
        </p:nvCxnSpPr>
        <p:spPr>
          <a:xfrm flipH="1">
            <a:off x="572586" y="2969305"/>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5BE6967B-2F4E-CF45-BBC9-C90235A582DD}"/>
              </a:ext>
            </a:extLst>
          </p:cNvPr>
          <p:cNvGrpSpPr/>
          <p:nvPr/>
        </p:nvGrpSpPr>
        <p:grpSpPr>
          <a:xfrm>
            <a:off x="8664633" y="3196700"/>
            <a:ext cx="2304372" cy="1437510"/>
            <a:chOff x="8377881" y="3505698"/>
            <a:chExt cx="2694640" cy="1733567"/>
          </a:xfrm>
        </p:grpSpPr>
        <p:pic>
          <p:nvPicPr>
            <p:cNvPr id="15" name="Picture 14" descr="Diagram, engineering drawing&#10;&#10;Description automatically generated">
              <a:extLst>
                <a:ext uri="{FF2B5EF4-FFF2-40B4-BE49-F238E27FC236}">
                  <a16:creationId xmlns:a16="http://schemas.microsoft.com/office/drawing/2014/main" id="{31C081D1-B9D6-9049-ADB9-6BE728CF6340}"/>
                </a:ext>
              </a:extLst>
            </p:cNvPr>
            <p:cNvPicPr>
              <a:picLocks noChangeAspect="1"/>
            </p:cNvPicPr>
            <p:nvPr/>
          </p:nvPicPr>
          <p:blipFill rotWithShape="1">
            <a:blip r:embed="rId2"/>
            <a:srcRect l="34800" r="39012" b="64840"/>
            <a:stretch/>
          </p:blipFill>
          <p:spPr>
            <a:xfrm>
              <a:off x="8502316" y="3505698"/>
              <a:ext cx="2570205" cy="1497514"/>
            </a:xfrm>
            <a:prstGeom prst="rect">
              <a:avLst/>
            </a:prstGeom>
          </p:spPr>
        </p:pic>
        <p:sp>
          <p:nvSpPr>
            <p:cNvPr id="7" name="Triangle 6">
              <a:extLst>
                <a:ext uri="{FF2B5EF4-FFF2-40B4-BE49-F238E27FC236}">
                  <a16:creationId xmlns:a16="http://schemas.microsoft.com/office/drawing/2014/main" id="{0CC8784A-C26F-964D-8386-69DD9E0B0999}"/>
                </a:ext>
              </a:extLst>
            </p:cNvPr>
            <p:cNvSpPr/>
            <p:nvPr/>
          </p:nvSpPr>
          <p:spPr>
            <a:xfrm>
              <a:off x="9417582" y="4527323"/>
              <a:ext cx="1654939" cy="542423"/>
            </a:xfrm>
            <a:prstGeom prst="triangle">
              <a:avLst>
                <a:gd name="adj" fmla="val 100000"/>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26A07CCE-73F6-FE47-8CA2-19C90CDA3B92}"/>
                </a:ext>
              </a:extLst>
            </p:cNvPr>
            <p:cNvSpPr/>
            <p:nvPr/>
          </p:nvSpPr>
          <p:spPr>
            <a:xfrm>
              <a:off x="8377881" y="4798534"/>
              <a:ext cx="369009" cy="44073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 name="Group 20">
            <a:extLst>
              <a:ext uri="{FF2B5EF4-FFF2-40B4-BE49-F238E27FC236}">
                <a16:creationId xmlns:a16="http://schemas.microsoft.com/office/drawing/2014/main" id="{9B604E73-594B-2E4B-B2D6-D884B8F22536}"/>
              </a:ext>
            </a:extLst>
          </p:cNvPr>
          <p:cNvGrpSpPr/>
          <p:nvPr/>
        </p:nvGrpSpPr>
        <p:grpSpPr>
          <a:xfrm>
            <a:off x="8777257" y="4506251"/>
            <a:ext cx="2431653" cy="1696841"/>
            <a:chOff x="8777257" y="4506251"/>
            <a:chExt cx="2431653" cy="1696841"/>
          </a:xfrm>
        </p:grpSpPr>
        <p:pic>
          <p:nvPicPr>
            <p:cNvPr id="18" name="Picture 17" descr="Diagram, engineering drawing&#10;&#10;Description automatically generated">
              <a:extLst>
                <a:ext uri="{FF2B5EF4-FFF2-40B4-BE49-F238E27FC236}">
                  <a16:creationId xmlns:a16="http://schemas.microsoft.com/office/drawing/2014/main" id="{0FF9BFCB-FD61-B147-982B-E1B61981DBED}"/>
                </a:ext>
              </a:extLst>
            </p:cNvPr>
            <p:cNvPicPr>
              <a:picLocks noChangeAspect="1"/>
            </p:cNvPicPr>
            <p:nvPr/>
          </p:nvPicPr>
          <p:blipFill rotWithShape="1">
            <a:blip r:embed="rId2"/>
            <a:srcRect l="67787" b="52295"/>
            <a:stretch/>
          </p:blipFill>
          <p:spPr>
            <a:xfrm>
              <a:off x="8777257" y="4506251"/>
              <a:ext cx="2431653" cy="1562732"/>
            </a:xfrm>
            <a:prstGeom prst="rect">
              <a:avLst/>
            </a:prstGeom>
          </p:spPr>
        </p:pic>
        <p:sp>
          <p:nvSpPr>
            <p:cNvPr id="20" name="Oval 19">
              <a:extLst>
                <a:ext uri="{FF2B5EF4-FFF2-40B4-BE49-F238E27FC236}">
                  <a16:creationId xmlns:a16="http://schemas.microsoft.com/office/drawing/2014/main" id="{95BD72D6-A325-3B43-AC3B-3095A03CB845}"/>
                </a:ext>
              </a:extLst>
            </p:cNvPr>
            <p:cNvSpPr/>
            <p:nvPr/>
          </p:nvSpPr>
          <p:spPr>
            <a:xfrm>
              <a:off x="10676238" y="5931243"/>
              <a:ext cx="532672" cy="271849"/>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54177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2ADAC67E-9E50-A84C-BA3D-A39323982040}"/>
              </a:ext>
            </a:extLst>
          </p:cNvPr>
          <p:cNvGrpSpPr/>
          <p:nvPr/>
        </p:nvGrpSpPr>
        <p:grpSpPr>
          <a:xfrm>
            <a:off x="7845718" y="2996832"/>
            <a:ext cx="3721027" cy="3062822"/>
            <a:chOff x="3964418" y="2931581"/>
            <a:chExt cx="3980978" cy="3276791"/>
          </a:xfrm>
        </p:grpSpPr>
        <p:pic>
          <p:nvPicPr>
            <p:cNvPr id="14" name="Picture 13" descr="Diagram, engineering drawing&#10;&#10;Description automatically generated">
              <a:extLst>
                <a:ext uri="{FF2B5EF4-FFF2-40B4-BE49-F238E27FC236}">
                  <a16:creationId xmlns:a16="http://schemas.microsoft.com/office/drawing/2014/main" id="{B6BA78F8-1C4B-7D4C-9F1E-4FB26BDC2590}"/>
                </a:ext>
              </a:extLst>
            </p:cNvPr>
            <p:cNvPicPr>
              <a:picLocks noChangeAspect="1"/>
            </p:cNvPicPr>
            <p:nvPr/>
          </p:nvPicPr>
          <p:blipFill rotWithShape="1">
            <a:blip r:embed="rId2"/>
            <a:srcRect l="28085" t="31582" r="36032"/>
            <a:stretch/>
          </p:blipFill>
          <p:spPr>
            <a:xfrm>
              <a:off x="4423720" y="3294384"/>
              <a:ext cx="3521676" cy="2913988"/>
            </a:xfrm>
            <a:prstGeom prst="rect">
              <a:avLst/>
            </a:prstGeom>
          </p:spPr>
        </p:pic>
        <p:sp>
          <p:nvSpPr>
            <p:cNvPr id="16" name="Oval 15">
              <a:extLst>
                <a:ext uri="{FF2B5EF4-FFF2-40B4-BE49-F238E27FC236}">
                  <a16:creationId xmlns:a16="http://schemas.microsoft.com/office/drawing/2014/main" id="{E1DEA127-D4B9-014D-93D8-FBE52CEBB5B3}"/>
                </a:ext>
              </a:extLst>
            </p:cNvPr>
            <p:cNvSpPr/>
            <p:nvPr/>
          </p:nvSpPr>
          <p:spPr>
            <a:xfrm>
              <a:off x="3964418" y="2931581"/>
              <a:ext cx="2339589" cy="1018802"/>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 Placeholder 1">
            <a:extLst>
              <a:ext uri="{FF2B5EF4-FFF2-40B4-BE49-F238E27FC236}">
                <a16:creationId xmlns:a16="http://schemas.microsoft.com/office/drawing/2014/main" id="{2CB04CA2-DD93-5649-9E8A-A4B93BA5B48F}"/>
              </a:ext>
            </a:extLst>
          </p:cNvPr>
          <p:cNvSpPr>
            <a:spLocks noGrp="1"/>
          </p:cNvSpPr>
          <p:nvPr>
            <p:ph type="body" sz="quarter" idx="13"/>
          </p:nvPr>
        </p:nvSpPr>
        <p:spPr/>
        <p:txBody>
          <a:bodyPr>
            <a:normAutofit lnSpcReduction="10000"/>
          </a:bodyPr>
          <a:lstStyle/>
          <a:p>
            <a:r>
              <a:rPr lang="en-US"/>
              <a:t>5.3</a:t>
            </a:r>
          </a:p>
        </p:txBody>
      </p:sp>
      <p:sp>
        <p:nvSpPr>
          <p:cNvPr id="3" name="Text Placeholder 2">
            <a:extLst>
              <a:ext uri="{FF2B5EF4-FFF2-40B4-BE49-F238E27FC236}">
                <a16:creationId xmlns:a16="http://schemas.microsoft.com/office/drawing/2014/main" id="{859C34ED-0538-3140-90EE-B26B5C8104F0}"/>
              </a:ext>
            </a:extLst>
          </p:cNvPr>
          <p:cNvSpPr>
            <a:spLocks noGrp="1"/>
          </p:cNvSpPr>
          <p:nvPr>
            <p:ph type="body" sz="quarter" idx="14"/>
          </p:nvPr>
        </p:nvSpPr>
        <p:spPr/>
        <p:txBody>
          <a:bodyPr/>
          <a:lstStyle/>
          <a:p>
            <a:pPr algn="just"/>
            <a:r>
              <a:rPr lang="en-US"/>
              <a:t>The launch lugs (</a:t>
            </a:r>
            <a:r>
              <a:rPr lang="en-US" b="1" i="1"/>
              <a:t>H</a:t>
            </a:r>
            <a:r>
              <a:rPr lang="en-US"/>
              <a:t>) will be applied halfway between two fins. Mark this location near the bottom of the lower body tube.</a:t>
            </a:r>
          </a:p>
        </p:txBody>
      </p:sp>
      <p:sp>
        <p:nvSpPr>
          <p:cNvPr id="5" name="Text Placeholder 4">
            <a:extLst>
              <a:ext uri="{FF2B5EF4-FFF2-40B4-BE49-F238E27FC236}">
                <a16:creationId xmlns:a16="http://schemas.microsoft.com/office/drawing/2014/main" id="{636D1C77-3BB5-7B4A-B022-AAAD05073C09}"/>
              </a:ext>
            </a:extLst>
          </p:cNvPr>
          <p:cNvSpPr>
            <a:spLocks noGrp="1"/>
          </p:cNvSpPr>
          <p:nvPr>
            <p:ph type="body" sz="quarter" idx="16"/>
          </p:nvPr>
        </p:nvSpPr>
        <p:spPr/>
        <p:txBody>
          <a:bodyPr>
            <a:normAutofit lnSpcReduction="10000"/>
          </a:bodyPr>
          <a:lstStyle/>
          <a:p>
            <a:r>
              <a:rPr lang="en-US"/>
              <a:t>5.4</a:t>
            </a:r>
          </a:p>
        </p:txBody>
      </p:sp>
      <p:sp>
        <p:nvSpPr>
          <p:cNvPr id="6" name="Text Placeholder 5">
            <a:extLst>
              <a:ext uri="{FF2B5EF4-FFF2-40B4-BE49-F238E27FC236}">
                <a16:creationId xmlns:a16="http://schemas.microsoft.com/office/drawing/2014/main" id="{FC28CFB6-6106-134D-904B-07717203AD6E}"/>
              </a:ext>
            </a:extLst>
          </p:cNvPr>
          <p:cNvSpPr>
            <a:spLocks noGrp="1"/>
          </p:cNvSpPr>
          <p:nvPr>
            <p:ph type="body" sz="quarter" idx="17"/>
          </p:nvPr>
        </p:nvSpPr>
        <p:spPr>
          <a:xfrm>
            <a:off x="1620585" y="3514254"/>
            <a:ext cx="6441496" cy="3252043"/>
          </a:xfrm>
        </p:spPr>
        <p:txBody>
          <a:bodyPr>
            <a:normAutofit/>
          </a:bodyPr>
          <a:lstStyle/>
          <a:p>
            <a:pPr algn="just"/>
            <a:r>
              <a:rPr lang="en-US"/>
              <a:t>Along the position marked in step 5.3, measure ½” from the bottom of the body tube and mark the location.  Strictly parallel to the body tube (perpendicular to the bottom of the tube), mark another location 12” up from the first.</a:t>
            </a:r>
          </a:p>
          <a:p>
            <a:pPr algn="just"/>
            <a:r>
              <a:rPr lang="en-US"/>
              <a:t>Using wood glue, attach the launch lugs (H) at these two locations.</a:t>
            </a:r>
          </a:p>
          <a:p>
            <a:pPr algn="just"/>
            <a:r>
              <a:rPr lang="en-US"/>
              <a:t>It is extremely important that when the rocket is placed vertical, these two launch lugs are strictly vertical and also in line with each other.  If this is a challenge, use a piece of launch rod to ensure proper alignment until the glue is dry.</a:t>
            </a:r>
          </a:p>
        </p:txBody>
      </p:sp>
      <p:sp>
        <p:nvSpPr>
          <p:cNvPr id="13" name="Rectangle 12">
            <a:extLst>
              <a:ext uri="{FF2B5EF4-FFF2-40B4-BE49-F238E27FC236}">
                <a16:creationId xmlns:a16="http://schemas.microsoft.com/office/drawing/2014/main" id="{F5FB227A-F42F-7446-9B3A-600CCBFD6554}"/>
              </a:ext>
            </a:extLst>
          </p:cNvPr>
          <p:cNvSpPr/>
          <p:nvPr/>
        </p:nvSpPr>
        <p:spPr>
          <a:xfrm>
            <a:off x="9486858" y="850245"/>
            <a:ext cx="595266" cy="365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7268FCC9-96DF-F641-BA88-4A7B9E5B83AC}"/>
              </a:ext>
            </a:extLst>
          </p:cNvPr>
          <p:cNvCxnSpPr/>
          <p:nvPr/>
        </p:nvCxnSpPr>
        <p:spPr>
          <a:xfrm flipH="1">
            <a:off x="572586" y="3265867"/>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9" name="Text Placeholder 7">
            <a:extLst>
              <a:ext uri="{FF2B5EF4-FFF2-40B4-BE49-F238E27FC236}">
                <a16:creationId xmlns:a16="http://schemas.microsoft.com/office/drawing/2014/main" id="{E1089683-2293-464F-8A56-32064E735B10}"/>
              </a:ext>
            </a:extLst>
          </p:cNvPr>
          <p:cNvSpPr>
            <a:spLocks noGrp="1"/>
          </p:cNvSpPr>
          <p:nvPr>
            <p:ph type="body" sz="quarter" idx="19"/>
          </p:nvPr>
        </p:nvSpPr>
        <p:spPr>
          <a:xfrm>
            <a:off x="2021305" y="-1"/>
            <a:ext cx="6481011" cy="863599"/>
          </a:xfrm>
        </p:spPr>
        <p:txBody>
          <a:bodyPr/>
          <a:lstStyle/>
          <a:p>
            <a:r>
              <a:rPr lang="en-US"/>
              <a:t>Attach fins and launch lugs (cont’d)</a:t>
            </a:r>
          </a:p>
        </p:txBody>
      </p:sp>
      <p:sp>
        <p:nvSpPr>
          <p:cNvPr id="20" name="TextBox 19">
            <a:extLst>
              <a:ext uri="{FF2B5EF4-FFF2-40B4-BE49-F238E27FC236}">
                <a16:creationId xmlns:a16="http://schemas.microsoft.com/office/drawing/2014/main" id="{C7AD80FD-D1F8-6C4D-93CF-E5AB4C703D43}"/>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5:</a:t>
            </a:r>
          </a:p>
        </p:txBody>
      </p:sp>
      <p:grpSp>
        <p:nvGrpSpPr>
          <p:cNvPr id="22" name="Group 21">
            <a:extLst>
              <a:ext uri="{FF2B5EF4-FFF2-40B4-BE49-F238E27FC236}">
                <a16:creationId xmlns:a16="http://schemas.microsoft.com/office/drawing/2014/main" id="{E3554A63-CB21-6C41-9300-54E4371AC31C}"/>
              </a:ext>
            </a:extLst>
          </p:cNvPr>
          <p:cNvGrpSpPr/>
          <p:nvPr/>
        </p:nvGrpSpPr>
        <p:grpSpPr>
          <a:xfrm>
            <a:off x="8275028" y="982556"/>
            <a:ext cx="2645207" cy="2213234"/>
            <a:chOff x="8062081" y="863598"/>
            <a:chExt cx="2645207" cy="2213234"/>
          </a:xfrm>
        </p:grpSpPr>
        <p:pic>
          <p:nvPicPr>
            <p:cNvPr id="10" name="Picture 9" descr="Diagram, engineering drawing&#10;&#10;Description automatically generated">
              <a:extLst>
                <a:ext uri="{FF2B5EF4-FFF2-40B4-BE49-F238E27FC236}">
                  <a16:creationId xmlns:a16="http://schemas.microsoft.com/office/drawing/2014/main" id="{EEEB3B3D-83AD-F240-B86A-1E1CF7D1A527}"/>
                </a:ext>
              </a:extLst>
            </p:cNvPr>
            <p:cNvPicPr>
              <a:picLocks noChangeAspect="1"/>
            </p:cNvPicPr>
            <p:nvPr/>
          </p:nvPicPr>
          <p:blipFill rotWithShape="1">
            <a:blip r:embed="rId2"/>
            <a:srcRect t="46963" r="73048" b="5197"/>
            <a:stretch/>
          </p:blipFill>
          <p:spPr>
            <a:xfrm>
              <a:off x="8062081" y="1039280"/>
              <a:ext cx="2645207" cy="2037552"/>
            </a:xfrm>
            <a:prstGeom prst="rect">
              <a:avLst/>
            </a:prstGeom>
          </p:spPr>
        </p:pic>
        <p:sp>
          <p:nvSpPr>
            <p:cNvPr id="21" name="Rectangle 20">
              <a:extLst>
                <a:ext uri="{FF2B5EF4-FFF2-40B4-BE49-F238E27FC236}">
                  <a16:creationId xmlns:a16="http://schemas.microsoft.com/office/drawing/2014/main" id="{14B2132C-9F19-694D-A956-2E5D14AC6DDE}"/>
                </a:ext>
              </a:extLst>
            </p:cNvPr>
            <p:cNvSpPr/>
            <p:nvPr/>
          </p:nvSpPr>
          <p:spPr>
            <a:xfrm>
              <a:off x="9106930" y="863598"/>
              <a:ext cx="803189" cy="35177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TextBox 22">
            <a:extLst>
              <a:ext uri="{FF2B5EF4-FFF2-40B4-BE49-F238E27FC236}">
                <a16:creationId xmlns:a16="http://schemas.microsoft.com/office/drawing/2014/main" id="{6BF43EB4-B452-FC45-8448-874679554A8F}"/>
              </a:ext>
            </a:extLst>
          </p:cNvPr>
          <p:cNvSpPr txBox="1"/>
          <p:nvPr/>
        </p:nvSpPr>
        <p:spPr>
          <a:xfrm>
            <a:off x="6162315" y="6581397"/>
            <a:ext cx="5217461" cy="246221"/>
          </a:xfrm>
          <a:prstGeom prst="rect">
            <a:avLst/>
          </a:prstGeom>
          <a:noFill/>
        </p:spPr>
        <p:txBody>
          <a:bodyPr wrap="square" rtlCol="0">
            <a:spAutoFit/>
          </a:bodyPr>
          <a:lstStyle/>
          <a:p>
            <a:r>
              <a:rPr lang="en-US" sz="1000" i="1"/>
              <a:t>Estes Super Big Bertha Model Rocket Instructions</a:t>
            </a:r>
            <a:r>
              <a:rPr lang="en-US" sz="1000"/>
              <a:t>, Estes Industries, LLC, Penrose, CO, 2019, p. 4.</a:t>
            </a:r>
          </a:p>
        </p:txBody>
      </p:sp>
    </p:spTree>
    <p:extLst>
      <p:ext uri="{BB962C8B-B14F-4D97-AF65-F5344CB8AC3E}">
        <p14:creationId xmlns:p14="http://schemas.microsoft.com/office/powerpoint/2010/main" val="21261626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1F21466-26EE-B848-AE1A-999C0BE8DFA1}"/>
              </a:ext>
            </a:extLst>
          </p:cNvPr>
          <p:cNvSpPr>
            <a:spLocks noGrp="1"/>
          </p:cNvSpPr>
          <p:nvPr>
            <p:ph type="body" sz="quarter" idx="17"/>
          </p:nvPr>
        </p:nvSpPr>
        <p:spPr>
          <a:xfrm>
            <a:off x="572588" y="2337046"/>
            <a:ext cx="4860024" cy="2505887"/>
          </a:xfrm>
        </p:spPr>
        <p:txBody>
          <a:bodyPr>
            <a:normAutofit/>
          </a:bodyPr>
          <a:lstStyle/>
          <a:p>
            <a:r>
              <a:rPr lang="en-US"/>
              <a:t>Nosecone (</a:t>
            </a:r>
            <a:r>
              <a:rPr lang="en-US" b="1" i="1"/>
              <a:t>J</a:t>
            </a:r>
            <a:r>
              <a:rPr lang="en-US"/>
              <a:t>)</a:t>
            </a:r>
          </a:p>
          <a:p>
            <a:r>
              <a:rPr lang="en-US"/>
              <a:t>Craft or X-</a:t>
            </a:r>
            <a:r>
              <a:rPr lang="en-US" err="1"/>
              <a:t>acto</a:t>
            </a:r>
            <a:r>
              <a:rPr lang="en-US"/>
              <a:t> knife</a:t>
            </a:r>
          </a:p>
          <a:p>
            <a:pPr marL="0" indent="0">
              <a:buNone/>
            </a:pPr>
            <a:r>
              <a:rPr lang="en-US"/>
              <a:t>	-or-</a:t>
            </a:r>
          </a:p>
          <a:p>
            <a:r>
              <a:rPr lang="en-US"/>
              <a:t>Sandpaper</a:t>
            </a:r>
          </a:p>
          <a:p>
            <a:r>
              <a:rPr lang="en-US">
                <a:solidFill>
                  <a:schemeClr val="accent1"/>
                </a:solidFill>
              </a:rPr>
              <a:t>*Hacksaw and </a:t>
            </a:r>
            <a:r>
              <a:rPr lang="en-US" err="1">
                <a:solidFill>
                  <a:schemeClr val="accent1"/>
                </a:solidFill>
              </a:rPr>
              <a:t>mitre</a:t>
            </a:r>
            <a:r>
              <a:rPr lang="en-US">
                <a:solidFill>
                  <a:schemeClr val="accent1"/>
                </a:solidFill>
              </a:rPr>
              <a:t> box</a:t>
            </a:r>
          </a:p>
          <a:p>
            <a:r>
              <a:rPr lang="en-US">
                <a:solidFill>
                  <a:schemeClr val="accent1"/>
                </a:solidFill>
              </a:rPr>
              <a:t>*Clamps</a:t>
            </a:r>
          </a:p>
        </p:txBody>
      </p:sp>
      <p:sp>
        <p:nvSpPr>
          <p:cNvPr id="8" name="Text Placeholder 7">
            <a:extLst>
              <a:ext uri="{FF2B5EF4-FFF2-40B4-BE49-F238E27FC236}">
                <a16:creationId xmlns:a16="http://schemas.microsoft.com/office/drawing/2014/main" id="{87EE9598-4D46-6945-9508-C63A52FD919A}"/>
              </a:ext>
            </a:extLst>
          </p:cNvPr>
          <p:cNvSpPr>
            <a:spLocks noGrp="1"/>
          </p:cNvSpPr>
          <p:nvPr>
            <p:ph type="body" sz="quarter" idx="19"/>
          </p:nvPr>
        </p:nvSpPr>
        <p:spPr>
          <a:xfrm>
            <a:off x="2021305" y="-1"/>
            <a:ext cx="6481011" cy="863599"/>
          </a:xfrm>
        </p:spPr>
        <p:txBody>
          <a:bodyPr/>
          <a:lstStyle/>
          <a:p>
            <a:r>
              <a:rPr lang="en-US"/>
              <a:t>Cut the nose cone</a:t>
            </a:r>
          </a:p>
        </p:txBody>
      </p:sp>
      <p:sp>
        <p:nvSpPr>
          <p:cNvPr id="11" name="TextBox 10">
            <a:extLst>
              <a:ext uri="{FF2B5EF4-FFF2-40B4-BE49-F238E27FC236}">
                <a16:creationId xmlns:a16="http://schemas.microsoft.com/office/drawing/2014/main" id="{D3986E37-E219-9A4A-913A-E920878CD50E}"/>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6:</a:t>
            </a:r>
          </a:p>
        </p:txBody>
      </p:sp>
      <p:sp>
        <p:nvSpPr>
          <p:cNvPr id="10" name="TextBox 9">
            <a:extLst>
              <a:ext uri="{FF2B5EF4-FFF2-40B4-BE49-F238E27FC236}">
                <a16:creationId xmlns:a16="http://schemas.microsoft.com/office/drawing/2014/main" id="{414D9DFA-8455-934F-AAC6-553F12C64F9F}"/>
              </a:ext>
            </a:extLst>
          </p:cNvPr>
          <p:cNvSpPr txBox="1"/>
          <p:nvPr/>
        </p:nvSpPr>
        <p:spPr>
          <a:xfrm>
            <a:off x="802542" y="6492666"/>
            <a:ext cx="1110176" cy="369332"/>
          </a:xfrm>
          <a:prstGeom prst="rect">
            <a:avLst/>
          </a:prstGeom>
          <a:noFill/>
        </p:spPr>
        <p:txBody>
          <a:bodyPr wrap="none" rtlCol="0">
            <a:spAutoFit/>
          </a:bodyPr>
          <a:lstStyle/>
          <a:p>
            <a:r>
              <a:rPr lang="en-US">
                <a:solidFill>
                  <a:schemeClr val="accent1"/>
                </a:solidFill>
              </a:rPr>
              <a:t>*Optional</a:t>
            </a:r>
          </a:p>
        </p:txBody>
      </p:sp>
      <p:pic>
        <p:nvPicPr>
          <p:cNvPr id="5" name="Picture 4" descr="A picture containing cylinder, household supply, paper towel, indoor&#10;&#10;Description automatically generated">
            <a:extLst>
              <a:ext uri="{FF2B5EF4-FFF2-40B4-BE49-F238E27FC236}">
                <a16:creationId xmlns:a16="http://schemas.microsoft.com/office/drawing/2014/main" id="{4D23E5E1-929E-3C45-0FAD-C62B0AEDF8CA}"/>
              </a:ext>
            </a:extLst>
          </p:cNvPr>
          <p:cNvPicPr>
            <a:picLocks noChangeAspect="1"/>
          </p:cNvPicPr>
          <p:nvPr/>
        </p:nvPicPr>
        <p:blipFill>
          <a:blip r:embed="rId2"/>
          <a:stretch>
            <a:fillRect/>
          </a:stretch>
        </p:blipFill>
        <p:spPr>
          <a:xfrm>
            <a:off x="5551055" y="1392382"/>
            <a:ext cx="5080000" cy="3048000"/>
          </a:xfrm>
          <a:prstGeom prst="rect">
            <a:avLst/>
          </a:prstGeom>
        </p:spPr>
      </p:pic>
    </p:spTree>
    <p:extLst>
      <p:ext uri="{BB962C8B-B14F-4D97-AF65-F5344CB8AC3E}">
        <p14:creationId xmlns:p14="http://schemas.microsoft.com/office/powerpoint/2010/main" val="3738149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Placeholder 20" descr="A picture containing indoor&#10;&#10;Description automatically generated">
            <a:extLst>
              <a:ext uri="{FF2B5EF4-FFF2-40B4-BE49-F238E27FC236}">
                <a16:creationId xmlns:a16="http://schemas.microsoft.com/office/drawing/2014/main" id="{62478C29-FD5A-402B-9FEE-C0347AF15285}"/>
              </a:ext>
            </a:extLst>
          </p:cNvPr>
          <p:cNvPicPr>
            <a:picLocks noChangeAspect="1"/>
          </p:cNvPicPr>
          <p:nvPr/>
        </p:nvPicPr>
        <p:blipFill>
          <a:blip r:embed="rId2"/>
          <a:srcRect t="2227" b="2227"/>
          <a:stretch>
            <a:fillRect/>
          </a:stretch>
        </p:blipFill>
        <p:spPr>
          <a:xfrm>
            <a:off x="8261049" y="4421332"/>
            <a:ext cx="3053919" cy="1805690"/>
          </a:xfrm>
          <a:prstGeom prst="rect">
            <a:avLst/>
          </a:prstGeom>
        </p:spPr>
      </p:pic>
      <p:pic>
        <p:nvPicPr>
          <p:cNvPr id="9" name="Picture Placeholder 11" descr="A roll of toilet paper&#10;&#10;Description automatically generated">
            <a:extLst>
              <a:ext uri="{FF2B5EF4-FFF2-40B4-BE49-F238E27FC236}">
                <a16:creationId xmlns:a16="http://schemas.microsoft.com/office/drawing/2014/main" id="{D0653A70-CB02-B7A3-23C7-10BF87AA7EED}"/>
              </a:ext>
            </a:extLst>
          </p:cNvPr>
          <p:cNvPicPr preferRelativeResize="0">
            <a:picLocks/>
          </p:cNvPicPr>
          <p:nvPr/>
        </p:nvPicPr>
        <p:blipFill rotWithShape="1">
          <a:blip r:embed="rId3"/>
          <a:srcRect t="-1706" b="2875"/>
          <a:stretch/>
        </p:blipFill>
        <p:spPr>
          <a:xfrm rot="16200000">
            <a:off x="8678265" y="814817"/>
            <a:ext cx="2162863" cy="3109524"/>
          </a:xfrm>
          <a:prstGeom prst="rect">
            <a:avLst/>
          </a:prstGeom>
        </p:spPr>
      </p:pic>
      <p:sp>
        <p:nvSpPr>
          <p:cNvPr id="2" name="Text Placeholder 1">
            <a:extLst>
              <a:ext uri="{FF2B5EF4-FFF2-40B4-BE49-F238E27FC236}">
                <a16:creationId xmlns:a16="http://schemas.microsoft.com/office/drawing/2014/main" id="{630D0B21-51E4-5F4D-8B81-E15D0FCDFAEA}"/>
              </a:ext>
            </a:extLst>
          </p:cNvPr>
          <p:cNvSpPr>
            <a:spLocks noGrp="1"/>
          </p:cNvSpPr>
          <p:nvPr>
            <p:ph type="body" sz="quarter" idx="13"/>
          </p:nvPr>
        </p:nvSpPr>
        <p:spPr/>
        <p:txBody>
          <a:bodyPr>
            <a:normAutofit lnSpcReduction="10000"/>
          </a:bodyPr>
          <a:lstStyle/>
          <a:p>
            <a:r>
              <a:rPr lang="en-US"/>
              <a:t>6.1</a:t>
            </a:r>
          </a:p>
        </p:txBody>
      </p:sp>
      <p:sp>
        <p:nvSpPr>
          <p:cNvPr id="3" name="Text Placeholder 2">
            <a:extLst>
              <a:ext uri="{FF2B5EF4-FFF2-40B4-BE49-F238E27FC236}">
                <a16:creationId xmlns:a16="http://schemas.microsoft.com/office/drawing/2014/main" id="{5C718A10-4C22-C448-80ED-F49339AE8573}"/>
              </a:ext>
            </a:extLst>
          </p:cNvPr>
          <p:cNvSpPr>
            <a:spLocks noGrp="1"/>
          </p:cNvSpPr>
          <p:nvPr>
            <p:ph type="body" sz="quarter" idx="14"/>
          </p:nvPr>
        </p:nvSpPr>
        <p:spPr>
          <a:xfrm>
            <a:off x="1614489" y="1039280"/>
            <a:ext cx="6007100" cy="2480518"/>
          </a:xfrm>
        </p:spPr>
        <p:txBody>
          <a:bodyPr>
            <a:normAutofit fontScale="85000" lnSpcReduction="20000"/>
          </a:bodyPr>
          <a:lstStyle/>
          <a:p>
            <a:pPr algn="just"/>
            <a:r>
              <a:rPr lang="en-US" sz="2400" dirty="0"/>
              <a:t>The inside of the nose cone (</a:t>
            </a:r>
            <a:r>
              <a:rPr lang="en-US" sz="2400" b="1" i="1" dirty="0"/>
              <a:t>J</a:t>
            </a:r>
            <a:r>
              <a:rPr lang="en-US" sz="2400" dirty="0"/>
              <a:t>) is used to store our GPS antenna and, if desired, a mass-holder. The nose cone comes with a hard covering at the bottom which needs to be removed for this rocket build.</a:t>
            </a:r>
          </a:p>
          <a:p>
            <a:pPr algn="just"/>
            <a:endParaRPr lang="en-US" sz="2400" dirty="0"/>
          </a:p>
          <a:p>
            <a:pPr algn="just"/>
            <a:r>
              <a:rPr lang="en-US" sz="2400" dirty="0"/>
              <a:t>Using a craft knife, (or placing the nosecone in a </a:t>
            </a:r>
            <a:r>
              <a:rPr lang="en-US" sz="2400" dirty="0" err="1"/>
              <a:t>mitre</a:t>
            </a:r>
            <a:r>
              <a:rPr lang="en-US" sz="2400" dirty="0"/>
              <a:t> box secured with clamps using a hacksaw,) cut at the shoulder of the cylindrical section of the tube as shown. Be careful using sharp instruments on the unsteady nose cone. Discard the separated disk.</a:t>
            </a:r>
          </a:p>
          <a:p>
            <a:endParaRPr lang="en-US" dirty="0"/>
          </a:p>
        </p:txBody>
      </p:sp>
      <p:sp>
        <p:nvSpPr>
          <p:cNvPr id="5" name="Text Placeholder 4">
            <a:extLst>
              <a:ext uri="{FF2B5EF4-FFF2-40B4-BE49-F238E27FC236}">
                <a16:creationId xmlns:a16="http://schemas.microsoft.com/office/drawing/2014/main" id="{793E0EBC-B32E-BF4D-9367-679C16096DD4}"/>
              </a:ext>
            </a:extLst>
          </p:cNvPr>
          <p:cNvSpPr>
            <a:spLocks noGrp="1"/>
          </p:cNvSpPr>
          <p:nvPr>
            <p:ph type="body" sz="quarter" idx="16"/>
          </p:nvPr>
        </p:nvSpPr>
        <p:spPr>
          <a:xfrm>
            <a:off x="572588" y="4320271"/>
            <a:ext cx="775995" cy="365125"/>
          </a:xfrm>
        </p:spPr>
        <p:txBody>
          <a:bodyPr>
            <a:normAutofit lnSpcReduction="10000"/>
          </a:bodyPr>
          <a:lstStyle/>
          <a:p>
            <a:r>
              <a:rPr lang="en-US"/>
              <a:t>6.2</a:t>
            </a:r>
          </a:p>
        </p:txBody>
      </p:sp>
      <p:sp>
        <p:nvSpPr>
          <p:cNvPr id="6" name="Text Placeholder 5">
            <a:extLst>
              <a:ext uri="{FF2B5EF4-FFF2-40B4-BE49-F238E27FC236}">
                <a16:creationId xmlns:a16="http://schemas.microsoft.com/office/drawing/2014/main" id="{8E33994E-E9E4-3E4D-B34A-34CA5E103B82}"/>
              </a:ext>
              <a:ext uri="{C183D7F6-B498-43B3-948B-1728B52AA6E4}">
                <adec:decorative xmlns:adec="http://schemas.microsoft.com/office/drawing/2017/decorative" val="1"/>
              </a:ext>
            </a:extLst>
          </p:cNvPr>
          <p:cNvSpPr>
            <a:spLocks noGrp="1"/>
          </p:cNvSpPr>
          <p:nvPr>
            <p:ph type="body" sz="quarter" idx="17"/>
          </p:nvPr>
        </p:nvSpPr>
        <p:spPr>
          <a:xfrm>
            <a:off x="1620585" y="4294742"/>
            <a:ext cx="6007100" cy="1892300"/>
          </a:xfrm>
        </p:spPr>
        <p:txBody>
          <a:bodyPr/>
          <a:lstStyle/>
          <a:p>
            <a:r>
              <a:rPr lang="en-US"/>
              <a:t>Sand the trimmed edge of the nosecone so that the cut surface is flat.</a:t>
            </a:r>
          </a:p>
          <a:p>
            <a:endParaRPr lang="en-US"/>
          </a:p>
        </p:txBody>
      </p:sp>
      <p:sp>
        <p:nvSpPr>
          <p:cNvPr id="8" name="Text Placeholder 7">
            <a:extLst>
              <a:ext uri="{FF2B5EF4-FFF2-40B4-BE49-F238E27FC236}">
                <a16:creationId xmlns:a16="http://schemas.microsoft.com/office/drawing/2014/main" id="{5D33E31D-CFA9-9B47-8A12-F9CF960D87D9}"/>
              </a:ext>
            </a:extLst>
          </p:cNvPr>
          <p:cNvSpPr>
            <a:spLocks noGrp="1"/>
          </p:cNvSpPr>
          <p:nvPr>
            <p:ph type="body" sz="quarter" idx="19"/>
          </p:nvPr>
        </p:nvSpPr>
        <p:spPr/>
        <p:txBody>
          <a:bodyPr/>
          <a:lstStyle/>
          <a:p>
            <a:r>
              <a:rPr lang="en-US"/>
              <a:t>Cut the nose cone (cont’d)</a:t>
            </a:r>
          </a:p>
        </p:txBody>
      </p:sp>
      <p:sp>
        <p:nvSpPr>
          <p:cNvPr id="10" name="TextBox 9">
            <a:extLst>
              <a:ext uri="{FF2B5EF4-FFF2-40B4-BE49-F238E27FC236}">
                <a16:creationId xmlns:a16="http://schemas.microsoft.com/office/drawing/2014/main" id="{B42538D0-8304-434B-955A-6BDAF67BE78B}"/>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6:</a:t>
            </a:r>
          </a:p>
        </p:txBody>
      </p:sp>
      <p:cxnSp>
        <p:nvCxnSpPr>
          <p:cNvPr id="13" name="Straight Connector 12">
            <a:extLst>
              <a:ext uri="{FF2B5EF4-FFF2-40B4-BE49-F238E27FC236}">
                <a16:creationId xmlns:a16="http://schemas.microsoft.com/office/drawing/2014/main" id="{9729695C-30EF-574D-B774-927A0D5C4199}"/>
              </a:ext>
            </a:extLst>
          </p:cNvPr>
          <p:cNvCxnSpPr/>
          <p:nvPr/>
        </p:nvCxnSpPr>
        <p:spPr>
          <a:xfrm flipH="1">
            <a:off x="572586" y="4006180"/>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7" name="Arc 16">
            <a:extLst>
              <a:ext uri="{FF2B5EF4-FFF2-40B4-BE49-F238E27FC236}">
                <a16:creationId xmlns:a16="http://schemas.microsoft.com/office/drawing/2014/main" id="{C10DCEAD-331C-2E4D-9536-6AA7CC042D9D}"/>
              </a:ext>
            </a:extLst>
          </p:cNvPr>
          <p:cNvSpPr/>
          <p:nvPr/>
        </p:nvSpPr>
        <p:spPr>
          <a:xfrm rot="1312980">
            <a:off x="10156838" y="1352339"/>
            <a:ext cx="659867" cy="3355843"/>
          </a:xfrm>
          <a:prstGeom prst="arc">
            <a:avLst>
              <a:gd name="adj1" fmla="val 17328259"/>
              <a:gd name="adj2" fmla="val 1807258"/>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D9C1D93B-524F-104E-8974-20933688F7EA}"/>
              </a:ext>
            </a:extLst>
          </p:cNvPr>
          <p:cNvSpPr txBox="1"/>
          <p:nvPr/>
        </p:nvSpPr>
        <p:spPr>
          <a:xfrm>
            <a:off x="8251752" y="3519798"/>
            <a:ext cx="3290207" cy="307777"/>
          </a:xfrm>
          <a:prstGeom prst="rect">
            <a:avLst/>
          </a:prstGeom>
          <a:noFill/>
        </p:spPr>
        <p:txBody>
          <a:bodyPr wrap="square">
            <a:spAutoFit/>
          </a:bodyPr>
          <a:lstStyle/>
          <a:p>
            <a:r>
              <a:rPr lang="en-US" sz="1400"/>
              <a:t>Cut across the tube at this shoulder.</a:t>
            </a:r>
          </a:p>
        </p:txBody>
      </p:sp>
      <p:sp>
        <p:nvSpPr>
          <p:cNvPr id="22" name="Arc 21">
            <a:extLst>
              <a:ext uri="{FF2B5EF4-FFF2-40B4-BE49-F238E27FC236}">
                <a16:creationId xmlns:a16="http://schemas.microsoft.com/office/drawing/2014/main" id="{3D1E39FC-8C7B-2D4C-8D76-7EE49A71DDCE}"/>
              </a:ext>
            </a:extLst>
          </p:cNvPr>
          <p:cNvSpPr/>
          <p:nvPr/>
        </p:nvSpPr>
        <p:spPr>
          <a:xfrm rot="1760766">
            <a:off x="10198828" y="1953498"/>
            <a:ext cx="898920" cy="2846673"/>
          </a:xfrm>
          <a:prstGeom prst="arc">
            <a:avLst>
              <a:gd name="adj1" fmla="val 15976901"/>
              <a:gd name="adj2" fmla="val 0"/>
            </a:avLst>
          </a:prstGeom>
          <a:ln w="25400">
            <a:solidFill>
              <a:schemeClr val="tx1"/>
            </a:solidFill>
            <a:headEnd type="triangle"/>
            <a:tailEnd type="none"/>
          </a:ln>
          <a:effectLst>
            <a:glow rad="95827">
              <a:schemeClr val="bg1">
                <a:alpha val="40000"/>
              </a:schemeClr>
            </a:glo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F573EB5C-E1A0-DC46-A8F0-8C48A611DC65}"/>
              </a:ext>
            </a:extLst>
          </p:cNvPr>
          <p:cNvSpPr txBox="1"/>
          <p:nvPr/>
        </p:nvSpPr>
        <p:spPr>
          <a:xfrm>
            <a:off x="5453128" y="5691952"/>
            <a:ext cx="2678238" cy="307777"/>
          </a:xfrm>
          <a:prstGeom prst="rect">
            <a:avLst/>
          </a:prstGeom>
          <a:noFill/>
        </p:spPr>
        <p:txBody>
          <a:bodyPr wrap="square">
            <a:spAutoFit/>
          </a:bodyPr>
          <a:lstStyle/>
          <a:p>
            <a:r>
              <a:rPr lang="en-US" sz="1400"/>
              <a:t>Sand this edge down after cutting.</a:t>
            </a:r>
          </a:p>
        </p:txBody>
      </p:sp>
      <p:sp>
        <p:nvSpPr>
          <p:cNvPr id="26" name="TextBox 25">
            <a:extLst>
              <a:ext uri="{FF2B5EF4-FFF2-40B4-BE49-F238E27FC236}">
                <a16:creationId xmlns:a16="http://schemas.microsoft.com/office/drawing/2014/main" id="{01433BFD-B94C-6748-B76D-434AC1688251}"/>
              </a:ext>
            </a:extLst>
          </p:cNvPr>
          <p:cNvSpPr txBox="1"/>
          <p:nvPr/>
        </p:nvSpPr>
        <p:spPr>
          <a:xfrm>
            <a:off x="10443590" y="4376696"/>
            <a:ext cx="1294036" cy="523220"/>
          </a:xfrm>
          <a:prstGeom prst="rect">
            <a:avLst/>
          </a:prstGeom>
          <a:noFill/>
        </p:spPr>
        <p:txBody>
          <a:bodyPr wrap="square">
            <a:spAutoFit/>
          </a:bodyPr>
          <a:lstStyle/>
          <a:p>
            <a:r>
              <a:rPr lang="en-US" sz="1400"/>
              <a:t>May be </a:t>
            </a:r>
          </a:p>
          <a:p>
            <a:r>
              <a:rPr lang="en-US" sz="1400"/>
              <a:t>discarded</a:t>
            </a:r>
          </a:p>
        </p:txBody>
      </p:sp>
      <p:cxnSp>
        <p:nvCxnSpPr>
          <p:cNvPr id="28" name="Straight Arrow Connector 27">
            <a:extLst>
              <a:ext uri="{FF2B5EF4-FFF2-40B4-BE49-F238E27FC236}">
                <a16:creationId xmlns:a16="http://schemas.microsoft.com/office/drawing/2014/main" id="{2A3ADC25-F756-6E4F-8C20-90D71BFE8442}"/>
              </a:ext>
            </a:extLst>
          </p:cNvPr>
          <p:cNvCxnSpPr>
            <a:cxnSpLocks/>
            <a:stCxn id="24" idx="3"/>
          </p:cNvCxnSpPr>
          <p:nvPr/>
        </p:nvCxnSpPr>
        <p:spPr>
          <a:xfrm flipV="1">
            <a:off x="8131366" y="5691952"/>
            <a:ext cx="1749234" cy="153889"/>
          </a:xfrm>
          <a:prstGeom prst="straightConnector1">
            <a:avLst/>
          </a:prstGeom>
          <a:ln w="25400">
            <a:solidFill>
              <a:schemeClr val="tx1"/>
            </a:solidFill>
            <a:tailEnd type="triangle"/>
          </a:ln>
          <a:effectLst>
            <a:glow rad="58620">
              <a:schemeClr val="bg1">
                <a:alpha val="20138"/>
              </a:schemeClr>
            </a:glo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ABCEE0E-233C-0F48-88BD-CD17C0BD9332}"/>
              </a:ext>
            </a:extLst>
          </p:cNvPr>
          <p:cNvCxnSpPr>
            <a:cxnSpLocks/>
          </p:cNvCxnSpPr>
          <p:nvPr/>
        </p:nvCxnSpPr>
        <p:spPr>
          <a:xfrm flipH="1">
            <a:off x="10905244" y="4899916"/>
            <a:ext cx="150125" cy="487012"/>
          </a:xfrm>
          <a:prstGeom prst="straightConnector1">
            <a:avLst/>
          </a:prstGeom>
          <a:ln w="25400">
            <a:solidFill>
              <a:schemeClr val="tx1"/>
            </a:solidFill>
            <a:tailEnd type="triangle"/>
          </a:ln>
          <a:effectLst>
            <a:glow rad="52469">
              <a:schemeClr val="bg1">
                <a:alpha val="20000"/>
              </a:schemeClr>
            </a:glo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99000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1F21466-26EE-B848-AE1A-999C0BE8DFA1}"/>
              </a:ext>
            </a:extLst>
          </p:cNvPr>
          <p:cNvSpPr>
            <a:spLocks noGrp="1"/>
          </p:cNvSpPr>
          <p:nvPr>
            <p:ph type="body" sz="quarter" idx="17"/>
          </p:nvPr>
        </p:nvSpPr>
        <p:spPr>
          <a:xfrm>
            <a:off x="572588" y="2091023"/>
            <a:ext cx="4860024" cy="4675276"/>
          </a:xfrm>
        </p:spPr>
        <p:txBody>
          <a:bodyPr>
            <a:normAutofit/>
          </a:bodyPr>
          <a:lstStyle/>
          <a:p>
            <a:r>
              <a:rPr lang="en-US" dirty="0"/>
              <a:t>3 wooden bulkhead disks (with the eyebolt from one of the packages) (</a:t>
            </a:r>
            <a:r>
              <a:rPr lang="en-US" b="1" i="1" dirty="0"/>
              <a:t>W</a:t>
            </a:r>
            <a:r>
              <a:rPr lang="en-US" dirty="0"/>
              <a:t>)</a:t>
            </a:r>
          </a:p>
          <a:p>
            <a:r>
              <a:rPr lang="en-US" dirty="0"/>
              <a:t>Avionics bay (</a:t>
            </a:r>
            <a:r>
              <a:rPr lang="en-US" b="1" i="1" dirty="0"/>
              <a:t>X</a:t>
            </a:r>
            <a:r>
              <a:rPr lang="en-US" dirty="0"/>
              <a:t>)</a:t>
            </a:r>
          </a:p>
          <a:p>
            <a:r>
              <a:rPr lang="en-US" dirty="0"/>
              <a:t>Upper body tube (</a:t>
            </a:r>
            <a:r>
              <a:rPr lang="en-US" b="1" i="1" dirty="0"/>
              <a:t>D</a:t>
            </a:r>
            <a:r>
              <a:rPr lang="en-US" dirty="0"/>
              <a:t>)</a:t>
            </a:r>
          </a:p>
          <a:p>
            <a:r>
              <a:rPr lang="en-US" dirty="0"/>
              <a:t>Coupler (</a:t>
            </a:r>
            <a:r>
              <a:rPr lang="en-US" b="1" i="1" dirty="0"/>
              <a:t>J</a:t>
            </a:r>
            <a:r>
              <a:rPr lang="en-US" dirty="0"/>
              <a:t>)</a:t>
            </a:r>
          </a:p>
          <a:p>
            <a:r>
              <a:rPr lang="en-US" dirty="0"/>
              <a:t>Rail button (</a:t>
            </a:r>
            <a:r>
              <a:rPr lang="en-US" b="1" i="1" dirty="0"/>
              <a:t>BB</a:t>
            </a:r>
            <a:r>
              <a:rPr lang="en-US" dirty="0"/>
              <a:t>)</a:t>
            </a:r>
          </a:p>
          <a:p>
            <a:r>
              <a:rPr lang="en-US" dirty="0"/>
              <a:t>Sandpaper</a:t>
            </a:r>
          </a:p>
          <a:p>
            <a:r>
              <a:rPr lang="en-US" dirty="0"/>
              <a:t>Drill with 1/8” bit</a:t>
            </a:r>
          </a:p>
          <a:p>
            <a:r>
              <a:rPr lang="en-US" dirty="0"/>
              <a:t>Pliers</a:t>
            </a:r>
          </a:p>
          <a:p>
            <a:r>
              <a:rPr lang="en-US" dirty="0"/>
              <a:t>Pencil</a:t>
            </a:r>
          </a:p>
          <a:p>
            <a:r>
              <a:rPr lang="en-US" dirty="0"/>
              <a:t>Wood glue</a:t>
            </a:r>
          </a:p>
        </p:txBody>
      </p:sp>
      <p:sp>
        <p:nvSpPr>
          <p:cNvPr id="12" name="Text Placeholder 7">
            <a:extLst>
              <a:ext uri="{FF2B5EF4-FFF2-40B4-BE49-F238E27FC236}">
                <a16:creationId xmlns:a16="http://schemas.microsoft.com/office/drawing/2014/main" id="{39CE94BC-010F-AD4F-A313-2F51B7C295A6}"/>
              </a:ext>
            </a:extLst>
          </p:cNvPr>
          <p:cNvSpPr>
            <a:spLocks noGrp="1"/>
          </p:cNvSpPr>
          <p:nvPr>
            <p:ph type="body" sz="quarter" idx="19"/>
          </p:nvPr>
        </p:nvSpPr>
        <p:spPr>
          <a:xfrm>
            <a:off x="2021305" y="-1"/>
            <a:ext cx="6481011" cy="863599"/>
          </a:xfrm>
        </p:spPr>
        <p:txBody>
          <a:bodyPr/>
          <a:lstStyle/>
          <a:p>
            <a:r>
              <a:rPr lang="en-US"/>
              <a:t>Assemble body tubes</a:t>
            </a:r>
          </a:p>
        </p:txBody>
      </p:sp>
      <p:sp>
        <p:nvSpPr>
          <p:cNvPr id="13" name="TextBox 12">
            <a:extLst>
              <a:ext uri="{FF2B5EF4-FFF2-40B4-BE49-F238E27FC236}">
                <a16:creationId xmlns:a16="http://schemas.microsoft.com/office/drawing/2014/main" id="{566E85D3-CE85-0246-882A-D934E9E37DF1}"/>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7:</a:t>
            </a:r>
          </a:p>
        </p:txBody>
      </p:sp>
      <p:pic>
        <p:nvPicPr>
          <p:cNvPr id="14" name="Picture Placeholder 4" descr="A picture containing indoor, wall, seat, table&#10;&#10;Description automatically generated">
            <a:extLst>
              <a:ext uri="{FF2B5EF4-FFF2-40B4-BE49-F238E27FC236}">
                <a16:creationId xmlns:a16="http://schemas.microsoft.com/office/drawing/2014/main" id="{50DBBCFA-8DCF-D74E-85D5-C8C705D0087B}"/>
              </a:ext>
            </a:extLst>
          </p:cNvPr>
          <p:cNvPicPr>
            <a:picLocks noGrp="1" noChangeAspect="1"/>
          </p:cNvPicPr>
          <p:nvPr>
            <p:ph type="pic" sz="quarter" idx="18"/>
          </p:nvPr>
        </p:nvPicPr>
        <p:blipFill>
          <a:blip r:embed="rId2"/>
          <a:srcRect t="1600" b="1600"/>
          <a:stretch>
            <a:fillRect/>
          </a:stretch>
        </p:blipFill>
        <p:spPr>
          <a:xfrm>
            <a:off x="7825151" y="2091022"/>
            <a:ext cx="3200400" cy="4130794"/>
          </a:xfrm>
        </p:spPr>
      </p:pic>
    </p:spTree>
    <p:extLst>
      <p:ext uri="{BB962C8B-B14F-4D97-AF65-F5344CB8AC3E}">
        <p14:creationId xmlns:p14="http://schemas.microsoft.com/office/powerpoint/2010/main" val="508026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CDFE522-AC7C-48B8-9768-92EF8490F728}"/>
              </a:ext>
            </a:extLst>
          </p:cNvPr>
          <p:cNvPicPr>
            <a:picLocks noChangeAspect="1"/>
          </p:cNvPicPr>
          <p:nvPr/>
        </p:nvPicPr>
        <p:blipFill rotWithShape="1">
          <a:blip r:embed="rId3"/>
          <a:srcRect l="28092" t="17242" r="36172"/>
          <a:stretch/>
        </p:blipFill>
        <p:spPr>
          <a:xfrm>
            <a:off x="582135" y="4654387"/>
            <a:ext cx="2023289" cy="1937643"/>
          </a:xfrm>
          <a:prstGeom prst="rect">
            <a:avLst/>
          </a:prstGeom>
        </p:spPr>
      </p:pic>
      <p:pic>
        <p:nvPicPr>
          <p:cNvPr id="9" name="Picture 8">
            <a:extLst>
              <a:ext uri="{FF2B5EF4-FFF2-40B4-BE49-F238E27FC236}">
                <a16:creationId xmlns:a16="http://schemas.microsoft.com/office/drawing/2014/main" id="{5183E17A-4DD9-3F4D-BFF6-76D201182035}"/>
              </a:ext>
            </a:extLst>
          </p:cNvPr>
          <p:cNvPicPr>
            <a:picLocks noChangeAspect="1"/>
          </p:cNvPicPr>
          <p:nvPr/>
        </p:nvPicPr>
        <p:blipFill rotWithShape="1">
          <a:blip r:embed="rId3"/>
          <a:srcRect l="66096" t="17242"/>
          <a:stretch/>
        </p:blipFill>
        <p:spPr>
          <a:xfrm rot="5400000">
            <a:off x="3530558" y="1326858"/>
            <a:ext cx="1884623" cy="2455964"/>
          </a:xfrm>
          <a:prstGeom prst="rect">
            <a:avLst/>
          </a:prstGeom>
        </p:spPr>
      </p:pic>
      <p:sp>
        <p:nvSpPr>
          <p:cNvPr id="21" name="Text Placeholder 20">
            <a:extLst>
              <a:ext uri="{FF2B5EF4-FFF2-40B4-BE49-F238E27FC236}">
                <a16:creationId xmlns:a16="http://schemas.microsoft.com/office/drawing/2014/main" id="{51331A5E-A837-F547-80BC-D8E74E9B3479}"/>
              </a:ext>
            </a:extLst>
          </p:cNvPr>
          <p:cNvSpPr>
            <a:spLocks noGrp="1"/>
          </p:cNvSpPr>
          <p:nvPr>
            <p:ph type="body" sz="quarter" idx="30"/>
          </p:nvPr>
        </p:nvSpPr>
        <p:spPr>
          <a:xfrm>
            <a:off x="2999579" y="948655"/>
            <a:ext cx="446690" cy="492125"/>
          </a:xfrm>
        </p:spPr>
        <p:txBody>
          <a:bodyPr>
            <a:normAutofit/>
          </a:bodyPr>
          <a:lstStyle/>
          <a:p>
            <a:r>
              <a:rPr lang="en-US" sz="1400" dirty="0"/>
              <a:t>T.</a:t>
            </a:r>
          </a:p>
        </p:txBody>
      </p:sp>
      <p:sp>
        <p:nvSpPr>
          <p:cNvPr id="22" name="Text Placeholder 21">
            <a:extLst>
              <a:ext uri="{FF2B5EF4-FFF2-40B4-BE49-F238E27FC236}">
                <a16:creationId xmlns:a16="http://schemas.microsoft.com/office/drawing/2014/main" id="{04F265BE-86AC-9542-AB1B-F96D743F5DB9}"/>
              </a:ext>
            </a:extLst>
          </p:cNvPr>
          <p:cNvSpPr>
            <a:spLocks noGrp="1"/>
          </p:cNvSpPr>
          <p:nvPr>
            <p:ph type="body" sz="quarter" idx="31"/>
          </p:nvPr>
        </p:nvSpPr>
        <p:spPr>
          <a:xfrm>
            <a:off x="3277054" y="965777"/>
            <a:ext cx="2713976" cy="1002384"/>
          </a:xfrm>
        </p:spPr>
        <p:txBody>
          <a:bodyPr>
            <a:noAutofit/>
          </a:bodyPr>
          <a:lstStyle/>
          <a:p>
            <a:r>
              <a:rPr lang="en-US" sz="1400" dirty="0"/>
              <a:t>300-lb. Kevlar shock cord, length = 3 times the length of the rocket body + 6”, (Apogee, #30326)</a:t>
            </a:r>
          </a:p>
        </p:txBody>
      </p:sp>
      <p:sp>
        <p:nvSpPr>
          <p:cNvPr id="24" name="Text Placeholder 23">
            <a:extLst>
              <a:ext uri="{FF2B5EF4-FFF2-40B4-BE49-F238E27FC236}">
                <a16:creationId xmlns:a16="http://schemas.microsoft.com/office/drawing/2014/main" id="{DC298AD8-2944-E94B-AF48-B8C2576746D2}"/>
              </a:ext>
            </a:extLst>
          </p:cNvPr>
          <p:cNvSpPr>
            <a:spLocks noGrp="1"/>
          </p:cNvSpPr>
          <p:nvPr>
            <p:ph type="body" sz="quarter" idx="33"/>
          </p:nvPr>
        </p:nvSpPr>
        <p:spPr>
          <a:xfrm>
            <a:off x="220117" y="3610596"/>
            <a:ext cx="446690" cy="983366"/>
          </a:xfrm>
        </p:spPr>
        <p:txBody>
          <a:bodyPr>
            <a:noAutofit/>
          </a:bodyPr>
          <a:lstStyle/>
          <a:p>
            <a:pPr>
              <a:spcBef>
                <a:spcPts val="0"/>
              </a:spcBef>
            </a:pPr>
            <a:r>
              <a:rPr lang="en-US" sz="1400" dirty="0"/>
              <a:t>Q.</a:t>
            </a:r>
          </a:p>
          <a:p>
            <a:pPr>
              <a:spcBef>
                <a:spcPts val="0"/>
              </a:spcBef>
            </a:pPr>
            <a:r>
              <a:rPr lang="en-US" sz="1400" dirty="0"/>
              <a:t>R.</a:t>
            </a:r>
          </a:p>
          <a:p>
            <a:pPr>
              <a:spcBef>
                <a:spcPts val="0"/>
              </a:spcBef>
            </a:pPr>
            <a:endParaRPr lang="en-US" sz="1400" dirty="0"/>
          </a:p>
          <a:p>
            <a:pPr>
              <a:spcBef>
                <a:spcPts val="0"/>
              </a:spcBef>
            </a:pPr>
            <a:r>
              <a:rPr lang="en-US" sz="1400" dirty="0"/>
              <a:t>S.</a:t>
            </a:r>
          </a:p>
        </p:txBody>
      </p:sp>
      <p:sp>
        <p:nvSpPr>
          <p:cNvPr id="25" name="Text Placeholder 24">
            <a:extLst>
              <a:ext uri="{FF2B5EF4-FFF2-40B4-BE49-F238E27FC236}">
                <a16:creationId xmlns:a16="http://schemas.microsoft.com/office/drawing/2014/main" id="{E4A43843-2BED-C349-B332-F9DD28BDF08B}"/>
              </a:ext>
            </a:extLst>
          </p:cNvPr>
          <p:cNvSpPr>
            <a:spLocks noGrp="1"/>
          </p:cNvSpPr>
          <p:nvPr>
            <p:ph type="body" sz="quarter" idx="34"/>
          </p:nvPr>
        </p:nvSpPr>
        <p:spPr>
          <a:xfrm>
            <a:off x="538341" y="3613270"/>
            <a:ext cx="2517996" cy="1200329"/>
          </a:xfrm>
        </p:spPr>
        <p:txBody>
          <a:bodyPr>
            <a:normAutofit/>
          </a:bodyPr>
          <a:lstStyle/>
          <a:p>
            <a:pPr>
              <a:spcBef>
                <a:spcPts val="300"/>
              </a:spcBef>
            </a:pPr>
            <a:r>
              <a:rPr lang="en-US" sz="1500" dirty="0"/>
              <a:t>(1) #8-32 x 1-58” Eyebolts</a:t>
            </a:r>
          </a:p>
          <a:p>
            <a:pPr marL="342900" indent="-342900">
              <a:lnSpc>
                <a:spcPct val="100000"/>
              </a:lnSpc>
              <a:spcBef>
                <a:spcPts val="300"/>
              </a:spcBef>
              <a:buAutoNum type="arabicParenBoth"/>
            </a:pPr>
            <a:r>
              <a:rPr lang="en-US" sz="1500" dirty="0"/>
              <a:t>#8-32 Stainless steel nylon lock nuts </a:t>
            </a:r>
          </a:p>
          <a:p>
            <a:pPr>
              <a:spcBef>
                <a:spcPts val="300"/>
              </a:spcBef>
            </a:pPr>
            <a:r>
              <a:rPr lang="en-US" sz="1500" dirty="0"/>
              <a:t>(2) #8 Zinc flat washers</a:t>
            </a:r>
          </a:p>
          <a:p>
            <a:endParaRPr lang="en-US" dirty="0"/>
          </a:p>
        </p:txBody>
      </p:sp>
      <p:sp>
        <p:nvSpPr>
          <p:cNvPr id="27" name="Text Placeholder 26">
            <a:extLst>
              <a:ext uri="{FF2B5EF4-FFF2-40B4-BE49-F238E27FC236}">
                <a16:creationId xmlns:a16="http://schemas.microsoft.com/office/drawing/2014/main" id="{A4B06691-57FB-3240-9468-564B6639C61C}"/>
              </a:ext>
            </a:extLst>
          </p:cNvPr>
          <p:cNvSpPr>
            <a:spLocks noGrp="1"/>
          </p:cNvSpPr>
          <p:nvPr>
            <p:ph type="body" sz="quarter" idx="36"/>
          </p:nvPr>
        </p:nvSpPr>
        <p:spPr>
          <a:xfrm>
            <a:off x="220117" y="932956"/>
            <a:ext cx="446690" cy="492125"/>
          </a:xfrm>
        </p:spPr>
        <p:txBody>
          <a:bodyPr>
            <a:normAutofit/>
          </a:bodyPr>
          <a:lstStyle/>
          <a:p>
            <a:r>
              <a:rPr lang="en-US" sz="1400" dirty="0"/>
              <a:t>P.</a:t>
            </a:r>
          </a:p>
        </p:txBody>
      </p:sp>
      <p:sp>
        <p:nvSpPr>
          <p:cNvPr id="28" name="Text Placeholder 27">
            <a:extLst>
              <a:ext uri="{FF2B5EF4-FFF2-40B4-BE49-F238E27FC236}">
                <a16:creationId xmlns:a16="http://schemas.microsoft.com/office/drawing/2014/main" id="{9E86AA62-5180-3F43-A486-D6933DAF081B}"/>
              </a:ext>
            </a:extLst>
          </p:cNvPr>
          <p:cNvSpPr>
            <a:spLocks noGrp="1"/>
          </p:cNvSpPr>
          <p:nvPr>
            <p:ph type="body" sz="quarter" idx="37"/>
          </p:nvPr>
        </p:nvSpPr>
        <p:spPr>
          <a:xfrm>
            <a:off x="582135" y="935630"/>
            <a:ext cx="2544762" cy="676898"/>
          </a:xfrm>
        </p:spPr>
        <p:txBody>
          <a:bodyPr>
            <a:normAutofit/>
          </a:bodyPr>
          <a:lstStyle/>
          <a:p>
            <a:r>
              <a:rPr lang="en-US" sz="1400" dirty="0"/>
              <a:t>(1) Wooden centering ring, (Apogee, #13416)</a:t>
            </a:r>
          </a:p>
        </p:txBody>
      </p:sp>
      <p:sp>
        <p:nvSpPr>
          <p:cNvPr id="29" name="Text Placeholder 28">
            <a:extLst>
              <a:ext uri="{FF2B5EF4-FFF2-40B4-BE49-F238E27FC236}">
                <a16:creationId xmlns:a16="http://schemas.microsoft.com/office/drawing/2014/main" id="{A149552C-BF24-7D4D-8AF3-15573FB91025}"/>
              </a:ext>
            </a:extLst>
          </p:cNvPr>
          <p:cNvSpPr>
            <a:spLocks noGrp="1"/>
          </p:cNvSpPr>
          <p:nvPr>
            <p:ph type="body" sz="quarter" idx="4294967295"/>
          </p:nvPr>
        </p:nvSpPr>
        <p:spPr>
          <a:xfrm>
            <a:off x="2314710" y="-2410"/>
            <a:ext cx="6481011" cy="853309"/>
          </a:xfrm>
        </p:spPr>
        <p:txBody>
          <a:bodyPr anchor="ctr">
            <a:normAutofit/>
          </a:bodyPr>
          <a:lstStyle/>
          <a:p>
            <a:pPr marL="0" indent="0">
              <a:buNone/>
            </a:pPr>
            <a:r>
              <a:rPr lang="en-US" sz="3200" dirty="0"/>
              <a:t>Additional parts needed</a:t>
            </a:r>
          </a:p>
        </p:txBody>
      </p:sp>
      <p:pic>
        <p:nvPicPr>
          <p:cNvPr id="2" name="Picture 1">
            <a:extLst>
              <a:ext uri="{FF2B5EF4-FFF2-40B4-BE49-F238E27FC236}">
                <a16:creationId xmlns:a16="http://schemas.microsoft.com/office/drawing/2014/main" id="{1E89D17D-95CB-9B66-9796-34654CBC725A}"/>
              </a:ext>
            </a:extLst>
          </p:cNvPr>
          <p:cNvPicPr>
            <a:picLocks noChangeAspect="1"/>
          </p:cNvPicPr>
          <p:nvPr/>
        </p:nvPicPr>
        <p:blipFill>
          <a:blip r:embed="rId4"/>
          <a:stretch>
            <a:fillRect/>
          </a:stretch>
        </p:blipFill>
        <p:spPr>
          <a:xfrm>
            <a:off x="3302783" y="5171045"/>
            <a:ext cx="385497" cy="904325"/>
          </a:xfrm>
          <a:prstGeom prst="rect">
            <a:avLst/>
          </a:prstGeom>
        </p:spPr>
      </p:pic>
      <p:pic>
        <p:nvPicPr>
          <p:cNvPr id="3" name="Picture 2">
            <a:extLst>
              <a:ext uri="{FF2B5EF4-FFF2-40B4-BE49-F238E27FC236}">
                <a16:creationId xmlns:a16="http://schemas.microsoft.com/office/drawing/2014/main" id="{C173B428-A7C4-7918-E966-F26CF2655966}"/>
              </a:ext>
            </a:extLst>
          </p:cNvPr>
          <p:cNvPicPr>
            <a:picLocks noChangeAspect="1"/>
          </p:cNvPicPr>
          <p:nvPr/>
        </p:nvPicPr>
        <p:blipFill>
          <a:blip r:embed="rId5"/>
          <a:stretch>
            <a:fillRect/>
          </a:stretch>
        </p:blipFill>
        <p:spPr>
          <a:xfrm>
            <a:off x="3946960" y="5199962"/>
            <a:ext cx="363757" cy="897586"/>
          </a:xfrm>
          <a:prstGeom prst="rect">
            <a:avLst/>
          </a:prstGeom>
        </p:spPr>
      </p:pic>
      <p:sp>
        <p:nvSpPr>
          <p:cNvPr id="4" name="Text Placeholder 17">
            <a:extLst>
              <a:ext uri="{FF2B5EF4-FFF2-40B4-BE49-F238E27FC236}">
                <a16:creationId xmlns:a16="http://schemas.microsoft.com/office/drawing/2014/main" id="{18A21BCD-EC3D-23E9-27AC-77464CB618C0}"/>
              </a:ext>
            </a:extLst>
          </p:cNvPr>
          <p:cNvSpPr txBox="1">
            <a:spLocks/>
          </p:cNvSpPr>
          <p:nvPr/>
        </p:nvSpPr>
        <p:spPr>
          <a:xfrm>
            <a:off x="3002368" y="3613497"/>
            <a:ext cx="463602" cy="100095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U.</a:t>
            </a:r>
          </a:p>
          <a:p>
            <a:r>
              <a:rPr lang="en-US" sz="1400" dirty="0"/>
              <a:t>V.</a:t>
            </a:r>
          </a:p>
        </p:txBody>
      </p:sp>
      <p:sp>
        <p:nvSpPr>
          <p:cNvPr id="5" name="Text Placeholder 18">
            <a:extLst>
              <a:ext uri="{FF2B5EF4-FFF2-40B4-BE49-F238E27FC236}">
                <a16:creationId xmlns:a16="http://schemas.microsoft.com/office/drawing/2014/main" id="{EA59B3CF-D0CC-5F72-D97C-3F18B5AA9ADC}"/>
              </a:ext>
            </a:extLst>
          </p:cNvPr>
          <p:cNvSpPr txBox="1">
            <a:spLocks/>
          </p:cNvSpPr>
          <p:nvPr/>
        </p:nvSpPr>
        <p:spPr>
          <a:xfrm>
            <a:off x="3356681" y="3615163"/>
            <a:ext cx="2544762" cy="10023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(1) 1/8” quick link</a:t>
            </a:r>
          </a:p>
          <a:p>
            <a:r>
              <a:rPr lang="en-US" sz="1400" dirty="0"/>
              <a:t>(1) 275-lb. ball bearing swivel</a:t>
            </a:r>
          </a:p>
        </p:txBody>
      </p:sp>
      <p:sp>
        <p:nvSpPr>
          <p:cNvPr id="8" name="Text Placeholder 14">
            <a:extLst>
              <a:ext uri="{FF2B5EF4-FFF2-40B4-BE49-F238E27FC236}">
                <a16:creationId xmlns:a16="http://schemas.microsoft.com/office/drawing/2014/main" id="{90CFB0AF-E3CE-6C1D-564C-E77208134932}"/>
              </a:ext>
            </a:extLst>
          </p:cNvPr>
          <p:cNvSpPr txBox="1">
            <a:spLocks/>
          </p:cNvSpPr>
          <p:nvPr/>
        </p:nvSpPr>
        <p:spPr>
          <a:xfrm>
            <a:off x="2983659" y="4251820"/>
            <a:ext cx="446690" cy="492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W.</a:t>
            </a:r>
          </a:p>
        </p:txBody>
      </p:sp>
      <p:sp>
        <p:nvSpPr>
          <p:cNvPr id="10" name="Text Placeholder 15">
            <a:extLst>
              <a:ext uri="{FF2B5EF4-FFF2-40B4-BE49-F238E27FC236}">
                <a16:creationId xmlns:a16="http://schemas.microsoft.com/office/drawing/2014/main" id="{0E2EC9FB-A850-E4B5-9C73-BDE70D94D24D}"/>
              </a:ext>
            </a:extLst>
          </p:cNvPr>
          <p:cNvSpPr txBox="1">
            <a:spLocks/>
          </p:cNvSpPr>
          <p:nvPr/>
        </p:nvSpPr>
        <p:spPr>
          <a:xfrm>
            <a:off x="3301143" y="4247021"/>
            <a:ext cx="2542384" cy="113925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(3) 2.561 outer-diameter wooden bulkhead disks, (1) of the included eyebolts will be used</a:t>
            </a:r>
          </a:p>
        </p:txBody>
      </p:sp>
      <p:pic>
        <p:nvPicPr>
          <p:cNvPr id="11" name="Picture Placeholder 3" descr="A picture containing indoor, stationary&#10;&#10;Description automatically generated">
            <a:extLst>
              <a:ext uri="{FF2B5EF4-FFF2-40B4-BE49-F238E27FC236}">
                <a16:creationId xmlns:a16="http://schemas.microsoft.com/office/drawing/2014/main" id="{FA80C22B-2204-D313-364A-5A6E859E3C38}"/>
              </a:ext>
            </a:extLst>
          </p:cNvPr>
          <p:cNvPicPr>
            <a:picLocks noChangeAspect="1"/>
          </p:cNvPicPr>
          <p:nvPr/>
        </p:nvPicPr>
        <p:blipFill>
          <a:blip r:embed="rId6"/>
          <a:srcRect l="1774" r="1774"/>
          <a:stretch>
            <a:fillRect/>
          </a:stretch>
        </p:blipFill>
        <p:spPr>
          <a:xfrm rot="5400000">
            <a:off x="6449714" y="1902599"/>
            <a:ext cx="1815522" cy="1411740"/>
          </a:xfrm>
          <a:prstGeom prst="rect">
            <a:avLst/>
          </a:prstGeom>
        </p:spPr>
      </p:pic>
      <p:sp>
        <p:nvSpPr>
          <p:cNvPr id="12" name="Text Placeholder 11">
            <a:extLst>
              <a:ext uri="{FF2B5EF4-FFF2-40B4-BE49-F238E27FC236}">
                <a16:creationId xmlns:a16="http://schemas.microsoft.com/office/drawing/2014/main" id="{DA69602E-A530-A422-DB0E-B59F7D362A23}"/>
              </a:ext>
            </a:extLst>
          </p:cNvPr>
          <p:cNvSpPr txBox="1">
            <a:spLocks/>
          </p:cNvSpPr>
          <p:nvPr/>
        </p:nvSpPr>
        <p:spPr>
          <a:xfrm>
            <a:off x="6140795" y="964850"/>
            <a:ext cx="446690" cy="492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X.</a:t>
            </a:r>
          </a:p>
        </p:txBody>
      </p:sp>
      <p:sp>
        <p:nvSpPr>
          <p:cNvPr id="13" name="Text Placeholder 12">
            <a:extLst>
              <a:ext uri="{FF2B5EF4-FFF2-40B4-BE49-F238E27FC236}">
                <a16:creationId xmlns:a16="http://schemas.microsoft.com/office/drawing/2014/main" id="{B9C77AF8-82B1-9A53-B0F2-AE2C11DC0727}"/>
              </a:ext>
            </a:extLst>
          </p:cNvPr>
          <p:cNvSpPr txBox="1">
            <a:spLocks/>
          </p:cNvSpPr>
          <p:nvPr/>
        </p:nvSpPr>
        <p:spPr>
          <a:xfrm>
            <a:off x="6375998" y="963416"/>
            <a:ext cx="2542384" cy="100238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Avionics/electronics bay (3-D print files provided in Microcontroller Electronics kit.)</a:t>
            </a:r>
          </a:p>
        </p:txBody>
      </p:sp>
      <p:sp>
        <p:nvSpPr>
          <p:cNvPr id="14" name="Text Placeholder 17">
            <a:extLst>
              <a:ext uri="{FF2B5EF4-FFF2-40B4-BE49-F238E27FC236}">
                <a16:creationId xmlns:a16="http://schemas.microsoft.com/office/drawing/2014/main" id="{8E6211F7-1756-589B-BC50-F543061CFA8A}"/>
              </a:ext>
            </a:extLst>
          </p:cNvPr>
          <p:cNvSpPr txBox="1">
            <a:spLocks/>
          </p:cNvSpPr>
          <p:nvPr/>
        </p:nvSpPr>
        <p:spPr>
          <a:xfrm>
            <a:off x="6140763" y="3633323"/>
            <a:ext cx="446690" cy="100094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400" b="1" dirty="0"/>
              <a:t>Y.</a:t>
            </a:r>
          </a:p>
          <a:p>
            <a:pPr marL="0" indent="0">
              <a:spcBef>
                <a:spcPts val="0"/>
              </a:spcBef>
              <a:buNone/>
            </a:pPr>
            <a:endParaRPr lang="en-US" sz="1400" b="1" dirty="0"/>
          </a:p>
          <a:p>
            <a:pPr marL="0" indent="0">
              <a:lnSpc>
                <a:spcPct val="100000"/>
              </a:lnSpc>
              <a:spcBef>
                <a:spcPts val="0"/>
              </a:spcBef>
              <a:buNone/>
            </a:pPr>
            <a:r>
              <a:rPr lang="en-US" sz="1400" b="1" dirty="0"/>
              <a:t>Z.</a:t>
            </a:r>
          </a:p>
        </p:txBody>
      </p:sp>
      <p:sp>
        <p:nvSpPr>
          <p:cNvPr id="15" name="Text Placeholder 18">
            <a:extLst>
              <a:ext uri="{FF2B5EF4-FFF2-40B4-BE49-F238E27FC236}">
                <a16:creationId xmlns:a16="http://schemas.microsoft.com/office/drawing/2014/main" id="{3F7AC910-4AAB-B28F-8EBF-E782D0761874}"/>
              </a:ext>
            </a:extLst>
          </p:cNvPr>
          <p:cNvSpPr txBox="1">
            <a:spLocks/>
          </p:cNvSpPr>
          <p:nvPr/>
        </p:nvSpPr>
        <p:spPr>
          <a:xfrm>
            <a:off x="6440737" y="3639192"/>
            <a:ext cx="2568534" cy="10023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US" sz="1400" dirty="0"/>
              <a:t>(4) #8 Screws, shorter ( ½” long)</a:t>
            </a:r>
          </a:p>
          <a:p>
            <a:pPr marL="0" indent="0">
              <a:lnSpc>
                <a:spcPct val="100000"/>
              </a:lnSpc>
              <a:buNone/>
            </a:pPr>
            <a:r>
              <a:rPr lang="en-US" sz="1400" dirty="0"/>
              <a:t>(3) #8 Screws, longer (3/4” to 1” long)</a:t>
            </a:r>
          </a:p>
        </p:txBody>
      </p:sp>
      <p:sp>
        <p:nvSpPr>
          <p:cNvPr id="18" name="Text Placeholder 19">
            <a:extLst>
              <a:ext uri="{FF2B5EF4-FFF2-40B4-BE49-F238E27FC236}">
                <a16:creationId xmlns:a16="http://schemas.microsoft.com/office/drawing/2014/main" id="{E26D0CE7-7260-5C5E-7547-A74AF4B2BAD5}"/>
              </a:ext>
            </a:extLst>
          </p:cNvPr>
          <p:cNvSpPr txBox="1">
            <a:spLocks/>
          </p:cNvSpPr>
          <p:nvPr/>
        </p:nvSpPr>
        <p:spPr>
          <a:xfrm>
            <a:off x="9073219" y="956675"/>
            <a:ext cx="633198" cy="49212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AA.</a:t>
            </a:r>
          </a:p>
        </p:txBody>
      </p:sp>
      <p:sp>
        <p:nvSpPr>
          <p:cNvPr id="19" name="Text Placeholder 20">
            <a:extLst>
              <a:ext uri="{FF2B5EF4-FFF2-40B4-BE49-F238E27FC236}">
                <a16:creationId xmlns:a16="http://schemas.microsoft.com/office/drawing/2014/main" id="{C449FA85-9FF8-6DB7-4F6A-8154CD6794FB}"/>
              </a:ext>
            </a:extLst>
          </p:cNvPr>
          <p:cNvSpPr txBox="1">
            <a:spLocks/>
          </p:cNvSpPr>
          <p:nvPr/>
        </p:nvSpPr>
        <p:spPr>
          <a:xfrm>
            <a:off x="9423071" y="956675"/>
            <a:ext cx="2578366" cy="9921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(1) Ripstop nylon parachute. Any chute between 30”  and 48” is acceptable. </a:t>
            </a:r>
          </a:p>
        </p:txBody>
      </p:sp>
      <p:sp>
        <p:nvSpPr>
          <p:cNvPr id="20" name="Text Placeholder 4">
            <a:extLst>
              <a:ext uri="{FF2B5EF4-FFF2-40B4-BE49-F238E27FC236}">
                <a16:creationId xmlns:a16="http://schemas.microsoft.com/office/drawing/2014/main" id="{A4FA20D5-6ABE-5351-D67C-8870C348C014}"/>
              </a:ext>
            </a:extLst>
          </p:cNvPr>
          <p:cNvSpPr txBox="1">
            <a:spLocks/>
          </p:cNvSpPr>
          <p:nvPr/>
        </p:nvSpPr>
        <p:spPr>
          <a:xfrm>
            <a:off x="9556352" y="3633323"/>
            <a:ext cx="1623180" cy="3650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Rail buttons</a:t>
            </a:r>
          </a:p>
        </p:txBody>
      </p:sp>
      <p:sp>
        <p:nvSpPr>
          <p:cNvPr id="23" name="Text Placeholder 2">
            <a:extLst>
              <a:ext uri="{FF2B5EF4-FFF2-40B4-BE49-F238E27FC236}">
                <a16:creationId xmlns:a16="http://schemas.microsoft.com/office/drawing/2014/main" id="{CDAB455F-A0E6-7F6D-8F44-96E583D2B8A5}"/>
              </a:ext>
            </a:extLst>
          </p:cNvPr>
          <p:cNvSpPr txBox="1">
            <a:spLocks/>
          </p:cNvSpPr>
          <p:nvPr/>
        </p:nvSpPr>
        <p:spPr>
          <a:xfrm>
            <a:off x="9121501" y="3633323"/>
            <a:ext cx="603139" cy="3942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t>BB.</a:t>
            </a:r>
          </a:p>
        </p:txBody>
      </p:sp>
      <p:pic>
        <p:nvPicPr>
          <p:cNvPr id="26" name="Picture 2">
            <a:extLst>
              <a:ext uri="{FF2B5EF4-FFF2-40B4-BE49-F238E27FC236}">
                <a16:creationId xmlns:a16="http://schemas.microsoft.com/office/drawing/2014/main" id="{D69562D1-2084-80A4-1AD5-8769C048DB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65700" y="4027576"/>
            <a:ext cx="1821183" cy="182118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Placeholder 37" descr="A picture containing text, paper, paper product, accessory&#10;&#10;Description automatically generated">
            <a:extLst>
              <a:ext uri="{FF2B5EF4-FFF2-40B4-BE49-F238E27FC236}">
                <a16:creationId xmlns:a16="http://schemas.microsoft.com/office/drawing/2014/main" id="{98DA496E-93B2-6456-31A5-D9DEEBCFAB3E}"/>
              </a:ext>
            </a:extLst>
          </p:cNvPr>
          <p:cNvPicPr>
            <a:picLocks noGrp="1" noChangeAspect="1"/>
          </p:cNvPicPr>
          <p:nvPr>
            <p:ph type="pic" sz="quarter" idx="32"/>
          </p:nvPr>
        </p:nvPicPr>
        <p:blipFill>
          <a:blip r:embed="rId8"/>
          <a:srcRect l="19073" r="19073"/>
          <a:stretch>
            <a:fillRect/>
          </a:stretch>
        </p:blipFill>
        <p:spPr>
          <a:xfrm>
            <a:off x="10076486" y="1700708"/>
            <a:ext cx="1310397" cy="1684884"/>
          </a:xfrm>
        </p:spPr>
      </p:pic>
      <p:pic>
        <p:nvPicPr>
          <p:cNvPr id="35" name="Picture Placeholder 34" descr="A group of screws on a white surface&#10;&#10;Description automatically generated with medium confidence">
            <a:extLst>
              <a:ext uri="{FF2B5EF4-FFF2-40B4-BE49-F238E27FC236}">
                <a16:creationId xmlns:a16="http://schemas.microsoft.com/office/drawing/2014/main" id="{F67031E8-89E7-A642-00C7-91A9972BE944}"/>
              </a:ext>
            </a:extLst>
          </p:cNvPr>
          <p:cNvPicPr>
            <a:picLocks noGrp="1" noChangeAspect="1"/>
          </p:cNvPicPr>
          <p:nvPr>
            <p:ph type="pic" sz="quarter" idx="29"/>
          </p:nvPr>
        </p:nvPicPr>
        <p:blipFill>
          <a:blip r:embed="rId9"/>
          <a:srcRect l="8944" r="8944"/>
          <a:stretch>
            <a:fillRect/>
          </a:stretch>
        </p:blipFill>
        <p:spPr>
          <a:xfrm>
            <a:off x="7104064" y="4463343"/>
            <a:ext cx="1655559" cy="2128687"/>
          </a:xfrm>
        </p:spPr>
      </p:pic>
      <p:pic>
        <p:nvPicPr>
          <p:cNvPr id="40" name="Picture 39" descr="A picture containing text, indoor, food&#10;&#10;Description automatically generated">
            <a:extLst>
              <a:ext uri="{FF2B5EF4-FFF2-40B4-BE49-F238E27FC236}">
                <a16:creationId xmlns:a16="http://schemas.microsoft.com/office/drawing/2014/main" id="{F507084F-DE04-0B34-B9A0-A2150EC3DB04}"/>
              </a:ext>
            </a:extLst>
          </p:cNvPr>
          <p:cNvPicPr>
            <a:picLocks noChangeAspect="1"/>
          </p:cNvPicPr>
          <p:nvPr/>
        </p:nvPicPr>
        <p:blipFill>
          <a:blip r:embed="rId10"/>
          <a:stretch>
            <a:fillRect/>
          </a:stretch>
        </p:blipFill>
        <p:spPr>
          <a:xfrm>
            <a:off x="784797" y="1425081"/>
            <a:ext cx="1469196" cy="1884624"/>
          </a:xfrm>
          <a:prstGeom prst="rect">
            <a:avLst/>
          </a:prstGeom>
        </p:spPr>
      </p:pic>
    </p:spTree>
    <p:extLst>
      <p:ext uri="{BB962C8B-B14F-4D97-AF65-F5344CB8AC3E}">
        <p14:creationId xmlns:p14="http://schemas.microsoft.com/office/powerpoint/2010/main" val="2134920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2B3432-0321-C046-8679-16114E33E3A2}"/>
              </a:ext>
            </a:extLst>
          </p:cNvPr>
          <p:cNvSpPr>
            <a:spLocks noGrp="1"/>
          </p:cNvSpPr>
          <p:nvPr>
            <p:ph type="body" sz="quarter" idx="13"/>
          </p:nvPr>
        </p:nvSpPr>
        <p:spPr/>
        <p:txBody>
          <a:bodyPr>
            <a:normAutofit lnSpcReduction="10000"/>
          </a:bodyPr>
          <a:lstStyle/>
          <a:p>
            <a:r>
              <a:rPr lang="en-US"/>
              <a:t>7.1</a:t>
            </a:r>
          </a:p>
        </p:txBody>
      </p:sp>
      <p:sp>
        <p:nvSpPr>
          <p:cNvPr id="3" name="Text Placeholder 2">
            <a:extLst>
              <a:ext uri="{FF2B5EF4-FFF2-40B4-BE49-F238E27FC236}">
                <a16:creationId xmlns:a16="http://schemas.microsoft.com/office/drawing/2014/main" id="{7E9E53B1-696B-6E4F-A5E8-01DD809B3040}"/>
              </a:ext>
            </a:extLst>
          </p:cNvPr>
          <p:cNvSpPr>
            <a:spLocks noGrp="1"/>
          </p:cNvSpPr>
          <p:nvPr>
            <p:ph type="body" sz="quarter" idx="14"/>
          </p:nvPr>
        </p:nvSpPr>
        <p:spPr>
          <a:xfrm>
            <a:off x="1614489" y="1039280"/>
            <a:ext cx="5815011" cy="5043160"/>
          </a:xfrm>
        </p:spPr>
        <p:txBody>
          <a:bodyPr>
            <a:normAutofit/>
          </a:bodyPr>
          <a:lstStyle/>
          <a:p>
            <a:pPr algn="just"/>
            <a:r>
              <a:rPr lang="en-US"/>
              <a:t>To secure the two body tubes to one another, we need to add the coupler inside. However, we are NOT securing the coupler per kit instructions, instead positioning our payload in the upper body so that it will have very little freedom to move around during flight.</a:t>
            </a:r>
          </a:p>
          <a:p>
            <a:pPr algn="just"/>
            <a:endParaRPr lang="en-US"/>
          </a:p>
          <a:p>
            <a:pPr algn="just"/>
            <a:r>
              <a:rPr lang="en-US"/>
              <a:t>To begin we need to create a wooden bulkhead. Take three of the “Tube Bulkhead Disks” (</a:t>
            </a:r>
            <a:r>
              <a:rPr lang="en-US" b="1" i="1"/>
              <a:t>W</a:t>
            </a:r>
            <a:r>
              <a:rPr lang="en-US"/>
              <a:t>) shown to the right. Place the three plates together and glue them, taking care to ensure that they are perfectly aligned. </a:t>
            </a:r>
          </a:p>
          <a:p>
            <a:endParaRPr lang="en-US"/>
          </a:p>
          <a:p>
            <a:pPr algn="just"/>
            <a:r>
              <a:rPr lang="en-US"/>
              <a:t>Put the body tube around the disks while they dry with a weight, such as your bottle of wood glue, on top of them to ensure the disks dry aligned correctly. Allow 15 to 30 minutes to dry.  </a:t>
            </a:r>
          </a:p>
          <a:p>
            <a:endParaRPr lang="en-US"/>
          </a:p>
        </p:txBody>
      </p:sp>
      <p:pic>
        <p:nvPicPr>
          <p:cNvPr id="11" name="Picture Placeholder 10" descr="A picture containing indoor, person, hand, close&#10;&#10;Description automatically generated">
            <a:extLst>
              <a:ext uri="{FF2B5EF4-FFF2-40B4-BE49-F238E27FC236}">
                <a16:creationId xmlns:a16="http://schemas.microsoft.com/office/drawing/2014/main" id="{6A75A78E-0848-854E-ABCC-3856397AEFD2}"/>
              </a:ext>
            </a:extLst>
          </p:cNvPr>
          <p:cNvPicPr>
            <a:picLocks noGrp="1" noChangeAspect="1"/>
          </p:cNvPicPr>
          <p:nvPr>
            <p:ph type="pic" sz="quarter" idx="15"/>
          </p:nvPr>
        </p:nvPicPr>
        <p:blipFill rotWithShape="1">
          <a:blip r:embed="rId2"/>
          <a:srcRect t="-1365" b="-459"/>
          <a:stretch/>
        </p:blipFill>
        <p:spPr>
          <a:xfrm>
            <a:off x="9609250" y="1012802"/>
            <a:ext cx="1716303" cy="2989384"/>
          </a:xfrm>
        </p:spPr>
      </p:pic>
      <p:pic>
        <p:nvPicPr>
          <p:cNvPr id="14" name="Picture Placeholder 13" descr="A picture containing indoor, close&#10;&#10;Description automatically generated">
            <a:extLst>
              <a:ext uri="{FF2B5EF4-FFF2-40B4-BE49-F238E27FC236}">
                <a16:creationId xmlns:a16="http://schemas.microsoft.com/office/drawing/2014/main" id="{3F642DCC-DF53-914C-965A-4A8A9E18D372}"/>
              </a:ext>
            </a:extLst>
          </p:cNvPr>
          <p:cNvPicPr>
            <a:picLocks noGrp="1" noChangeAspect="1"/>
          </p:cNvPicPr>
          <p:nvPr>
            <p:ph type="pic" sz="quarter" idx="18"/>
          </p:nvPr>
        </p:nvPicPr>
        <p:blipFill rotWithShape="1">
          <a:blip r:embed="rId3"/>
          <a:srcRect t="645" b="-541"/>
          <a:stretch/>
        </p:blipFill>
        <p:spPr>
          <a:xfrm rot="5400000">
            <a:off x="8755361" y="3512249"/>
            <a:ext cx="1897667" cy="3242715"/>
          </a:xfrm>
        </p:spPr>
      </p:pic>
      <p:sp>
        <p:nvSpPr>
          <p:cNvPr id="8" name="Text Placeholder 7">
            <a:extLst>
              <a:ext uri="{FF2B5EF4-FFF2-40B4-BE49-F238E27FC236}">
                <a16:creationId xmlns:a16="http://schemas.microsoft.com/office/drawing/2014/main" id="{1528A178-13E0-FA4A-9961-18A3D0B19D2A}"/>
              </a:ext>
            </a:extLst>
          </p:cNvPr>
          <p:cNvSpPr>
            <a:spLocks noGrp="1"/>
          </p:cNvSpPr>
          <p:nvPr>
            <p:ph type="body" sz="quarter" idx="19"/>
          </p:nvPr>
        </p:nvSpPr>
        <p:spPr/>
        <p:txBody>
          <a:bodyPr/>
          <a:lstStyle/>
          <a:p>
            <a:r>
              <a:rPr lang="en-US"/>
              <a:t>Assemble body tubes (cont’d)</a:t>
            </a:r>
          </a:p>
        </p:txBody>
      </p:sp>
      <p:sp>
        <p:nvSpPr>
          <p:cNvPr id="9" name="TextBox 8">
            <a:extLst>
              <a:ext uri="{FF2B5EF4-FFF2-40B4-BE49-F238E27FC236}">
                <a16:creationId xmlns:a16="http://schemas.microsoft.com/office/drawing/2014/main" id="{FFC16D69-E7CC-314D-B0E3-F194A37D11F7}"/>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7:</a:t>
            </a:r>
          </a:p>
        </p:txBody>
      </p:sp>
      <p:pic>
        <p:nvPicPr>
          <p:cNvPr id="12" name="Picture Placeholder 27" descr="A picture containing text&#10;&#10;Description automatically generatedc[p0-bcfgv">
            <a:extLst>
              <a:ext uri="{FF2B5EF4-FFF2-40B4-BE49-F238E27FC236}">
                <a16:creationId xmlns:a16="http://schemas.microsoft.com/office/drawing/2014/main" id="{887BABE4-AB08-814F-BC65-2831C1C74555}"/>
              </a:ext>
            </a:extLst>
          </p:cNvPr>
          <p:cNvPicPr>
            <a:picLocks noChangeAspect="1"/>
          </p:cNvPicPr>
          <p:nvPr/>
        </p:nvPicPr>
        <p:blipFill rotWithShape="1">
          <a:blip r:embed="rId4"/>
          <a:srcRect l="1774" t="24810" r="3810" b="17926"/>
          <a:stretch/>
        </p:blipFill>
        <p:spPr>
          <a:xfrm rot="5400000">
            <a:off x="7310315" y="1855162"/>
            <a:ext cx="2968124" cy="1350130"/>
          </a:xfrm>
          <a:prstGeom prst="rect">
            <a:avLst/>
          </a:prstGeom>
        </p:spPr>
      </p:pic>
      <p:sp>
        <p:nvSpPr>
          <p:cNvPr id="15" name="TextBox 14">
            <a:extLst>
              <a:ext uri="{FF2B5EF4-FFF2-40B4-BE49-F238E27FC236}">
                <a16:creationId xmlns:a16="http://schemas.microsoft.com/office/drawing/2014/main" id="{779731BD-10DF-1046-8E93-1A14A4946CFE}"/>
              </a:ext>
            </a:extLst>
          </p:cNvPr>
          <p:cNvSpPr txBox="1"/>
          <p:nvPr/>
        </p:nvSpPr>
        <p:spPr>
          <a:xfrm>
            <a:off x="6454588" y="6183634"/>
            <a:ext cx="4787571" cy="523220"/>
          </a:xfrm>
          <a:prstGeom prst="rect">
            <a:avLst/>
          </a:prstGeom>
          <a:noFill/>
        </p:spPr>
        <p:txBody>
          <a:bodyPr wrap="square" rtlCol="0">
            <a:spAutoFit/>
          </a:bodyPr>
          <a:lstStyle/>
          <a:p>
            <a:pPr algn="just"/>
            <a:r>
              <a:rPr lang="en-US" sz="1400"/>
              <a:t>If the bulkhead disks are not aligned correctly now, it is very tedious to sand them down to fit inside of the body tube later. </a:t>
            </a:r>
          </a:p>
        </p:txBody>
      </p:sp>
    </p:spTree>
    <p:extLst>
      <p:ext uri="{BB962C8B-B14F-4D97-AF65-F5344CB8AC3E}">
        <p14:creationId xmlns:p14="http://schemas.microsoft.com/office/powerpoint/2010/main" val="4036193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C42DBE1-2071-BA45-A401-4EBA4069FCC0}"/>
              </a:ext>
            </a:extLst>
          </p:cNvPr>
          <p:cNvSpPr>
            <a:spLocks noGrp="1"/>
          </p:cNvSpPr>
          <p:nvPr>
            <p:ph type="body" sz="quarter" idx="13"/>
          </p:nvPr>
        </p:nvSpPr>
        <p:spPr/>
        <p:txBody>
          <a:bodyPr>
            <a:normAutofit lnSpcReduction="10000"/>
          </a:bodyPr>
          <a:lstStyle/>
          <a:p>
            <a:r>
              <a:rPr lang="en-US"/>
              <a:t>7.2</a:t>
            </a:r>
          </a:p>
        </p:txBody>
      </p:sp>
      <p:sp>
        <p:nvSpPr>
          <p:cNvPr id="3" name="Text Placeholder 2">
            <a:extLst>
              <a:ext uri="{FF2B5EF4-FFF2-40B4-BE49-F238E27FC236}">
                <a16:creationId xmlns:a16="http://schemas.microsoft.com/office/drawing/2014/main" id="{6040E3AE-0359-7043-B6DC-1E74565CD143}"/>
              </a:ext>
            </a:extLst>
          </p:cNvPr>
          <p:cNvSpPr>
            <a:spLocks noGrp="1"/>
          </p:cNvSpPr>
          <p:nvPr>
            <p:ph type="body" sz="quarter" idx="14"/>
          </p:nvPr>
        </p:nvSpPr>
        <p:spPr>
          <a:xfrm>
            <a:off x="1614489" y="1039280"/>
            <a:ext cx="6007100" cy="1067585"/>
          </a:xfrm>
        </p:spPr>
        <p:txBody>
          <a:bodyPr/>
          <a:lstStyle/>
          <a:p>
            <a:pPr algn="just"/>
            <a:r>
              <a:rPr lang="en-US"/>
              <a:t>Once the bulkhead is glued and dried, drill a 1/8” hole through the center of the disks using a 1/8” drill bit; this will accommodate the top eye bolt.</a:t>
            </a:r>
          </a:p>
          <a:p>
            <a:endParaRPr lang="en-US"/>
          </a:p>
        </p:txBody>
      </p:sp>
      <p:pic>
        <p:nvPicPr>
          <p:cNvPr id="11" name="Picture Placeholder 10" descr="A person holding a round object&#10;&#10;Description automatically generated with low confidence">
            <a:extLst>
              <a:ext uri="{FF2B5EF4-FFF2-40B4-BE49-F238E27FC236}">
                <a16:creationId xmlns:a16="http://schemas.microsoft.com/office/drawing/2014/main" id="{EC37B77C-A950-D847-B36F-39BB465C285E}"/>
              </a:ext>
            </a:extLst>
          </p:cNvPr>
          <p:cNvPicPr>
            <a:picLocks noGrp="1" noChangeAspect="1"/>
          </p:cNvPicPr>
          <p:nvPr>
            <p:ph type="pic" sz="quarter" idx="15"/>
          </p:nvPr>
        </p:nvPicPr>
        <p:blipFill rotWithShape="1">
          <a:blip r:embed="rId2"/>
          <a:srcRect t="-866" b="2168"/>
          <a:stretch/>
        </p:blipFill>
        <p:spPr>
          <a:xfrm>
            <a:off x="10130117" y="1060359"/>
            <a:ext cx="1203087" cy="1205672"/>
          </a:xfrm>
        </p:spPr>
      </p:pic>
      <p:sp>
        <p:nvSpPr>
          <p:cNvPr id="5" name="Text Placeholder 4">
            <a:extLst>
              <a:ext uri="{FF2B5EF4-FFF2-40B4-BE49-F238E27FC236}">
                <a16:creationId xmlns:a16="http://schemas.microsoft.com/office/drawing/2014/main" id="{39F9FEF4-87E7-4F4A-A16F-FE3A40255076}"/>
              </a:ext>
            </a:extLst>
          </p:cNvPr>
          <p:cNvSpPr>
            <a:spLocks noGrp="1"/>
          </p:cNvSpPr>
          <p:nvPr>
            <p:ph type="body" sz="quarter" idx="16"/>
          </p:nvPr>
        </p:nvSpPr>
        <p:spPr>
          <a:xfrm>
            <a:off x="572588" y="2786758"/>
            <a:ext cx="775995" cy="365125"/>
          </a:xfrm>
        </p:spPr>
        <p:txBody>
          <a:bodyPr>
            <a:normAutofit lnSpcReduction="10000"/>
          </a:bodyPr>
          <a:lstStyle/>
          <a:p>
            <a:r>
              <a:rPr lang="en-US"/>
              <a:t>7.3</a:t>
            </a:r>
          </a:p>
        </p:txBody>
      </p:sp>
      <p:sp>
        <p:nvSpPr>
          <p:cNvPr id="6" name="Text Placeholder 5">
            <a:extLst>
              <a:ext uri="{FF2B5EF4-FFF2-40B4-BE49-F238E27FC236}">
                <a16:creationId xmlns:a16="http://schemas.microsoft.com/office/drawing/2014/main" id="{BA39773C-55B4-5747-89B9-D9FD508F30BC}"/>
              </a:ext>
            </a:extLst>
          </p:cNvPr>
          <p:cNvSpPr>
            <a:spLocks noGrp="1"/>
          </p:cNvSpPr>
          <p:nvPr>
            <p:ph type="body" sz="quarter" idx="17"/>
          </p:nvPr>
        </p:nvSpPr>
        <p:spPr>
          <a:xfrm>
            <a:off x="1620585" y="2761229"/>
            <a:ext cx="6007100" cy="1892300"/>
          </a:xfrm>
        </p:spPr>
        <p:txBody>
          <a:bodyPr/>
          <a:lstStyle/>
          <a:p>
            <a:pPr algn="just"/>
            <a:r>
              <a:rPr lang="en-US"/>
              <a:t>Use the bulkhead template provided at the end of these instructions to mark on the bulkhead where to make the GPS antenna hole.</a:t>
            </a:r>
          </a:p>
          <a:p>
            <a:pPr algn="just"/>
            <a:r>
              <a:rPr lang="en-US"/>
              <a:t>With the hole marked, use a ½” drill bit to drill a hole all the way through the bulkhead.</a:t>
            </a:r>
          </a:p>
        </p:txBody>
      </p:sp>
      <p:sp>
        <p:nvSpPr>
          <p:cNvPr id="8" name="Text Placeholder 7">
            <a:extLst>
              <a:ext uri="{FF2B5EF4-FFF2-40B4-BE49-F238E27FC236}">
                <a16:creationId xmlns:a16="http://schemas.microsoft.com/office/drawing/2014/main" id="{A9CD6C05-DE29-034B-93F7-D5D6D8F7D21C}"/>
              </a:ext>
            </a:extLst>
          </p:cNvPr>
          <p:cNvSpPr>
            <a:spLocks noGrp="1"/>
          </p:cNvSpPr>
          <p:nvPr>
            <p:ph type="body" sz="quarter" idx="19"/>
          </p:nvPr>
        </p:nvSpPr>
        <p:spPr/>
        <p:txBody>
          <a:bodyPr/>
          <a:lstStyle/>
          <a:p>
            <a:r>
              <a:rPr lang="en-US"/>
              <a:t>Assemble body tubes (cont’d)</a:t>
            </a:r>
          </a:p>
        </p:txBody>
      </p:sp>
      <p:sp>
        <p:nvSpPr>
          <p:cNvPr id="9" name="TextBox 8">
            <a:extLst>
              <a:ext uri="{FF2B5EF4-FFF2-40B4-BE49-F238E27FC236}">
                <a16:creationId xmlns:a16="http://schemas.microsoft.com/office/drawing/2014/main" id="{DA5A2D8D-8982-B84D-9177-E97DEE30DFBB}"/>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7:</a:t>
            </a:r>
          </a:p>
        </p:txBody>
      </p:sp>
      <p:cxnSp>
        <p:nvCxnSpPr>
          <p:cNvPr id="13" name="Straight Arrow Connector 12">
            <a:extLst>
              <a:ext uri="{FF2B5EF4-FFF2-40B4-BE49-F238E27FC236}">
                <a16:creationId xmlns:a16="http://schemas.microsoft.com/office/drawing/2014/main" id="{2DBFE943-83A0-604B-BBAB-12A84E72E918}"/>
              </a:ext>
            </a:extLst>
          </p:cNvPr>
          <p:cNvCxnSpPr>
            <a:cxnSpLocks/>
          </p:cNvCxnSpPr>
          <p:nvPr/>
        </p:nvCxnSpPr>
        <p:spPr>
          <a:xfrm flipV="1">
            <a:off x="9681470" y="1663195"/>
            <a:ext cx="1025856" cy="186007"/>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C26F32A-4714-B04E-87A7-48FBF64969F5}"/>
              </a:ext>
            </a:extLst>
          </p:cNvPr>
          <p:cNvSpPr txBox="1"/>
          <p:nvPr/>
        </p:nvSpPr>
        <p:spPr>
          <a:xfrm>
            <a:off x="7627685" y="1706590"/>
            <a:ext cx="2063496" cy="523220"/>
          </a:xfrm>
          <a:prstGeom prst="rect">
            <a:avLst/>
          </a:prstGeom>
          <a:noFill/>
        </p:spPr>
        <p:txBody>
          <a:bodyPr wrap="square">
            <a:spAutoFit/>
          </a:bodyPr>
          <a:lstStyle/>
          <a:p>
            <a:r>
              <a:rPr lang="en-US" sz="1400"/>
              <a:t>Use a 1/8” drill bit to drill the eye bolt hole here.</a:t>
            </a:r>
          </a:p>
        </p:txBody>
      </p:sp>
      <p:cxnSp>
        <p:nvCxnSpPr>
          <p:cNvPr id="16" name="Straight Connector 15">
            <a:extLst>
              <a:ext uri="{FF2B5EF4-FFF2-40B4-BE49-F238E27FC236}">
                <a16:creationId xmlns:a16="http://schemas.microsoft.com/office/drawing/2014/main" id="{60D15E89-D4C9-5B42-BE9D-F250F634B603}"/>
              </a:ext>
            </a:extLst>
          </p:cNvPr>
          <p:cNvCxnSpPr/>
          <p:nvPr/>
        </p:nvCxnSpPr>
        <p:spPr>
          <a:xfrm flipH="1">
            <a:off x="572586" y="2523233"/>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7" name="Text Placeholder 1">
            <a:extLst>
              <a:ext uri="{FF2B5EF4-FFF2-40B4-BE49-F238E27FC236}">
                <a16:creationId xmlns:a16="http://schemas.microsoft.com/office/drawing/2014/main" id="{C7F1D3AB-E0E4-1B4D-84D2-AA832DE13185}"/>
              </a:ext>
            </a:extLst>
          </p:cNvPr>
          <p:cNvSpPr txBox="1">
            <a:spLocks/>
          </p:cNvSpPr>
          <p:nvPr/>
        </p:nvSpPr>
        <p:spPr>
          <a:xfrm>
            <a:off x="572586" y="505113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7.4</a:t>
            </a:r>
          </a:p>
        </p:txBody>
      </p:sp>
      <p:sp>
        <p:nvSpPr>
          <p:cNvPr id="28" name="Text Placeholder 2">
            <a:extLst>
              <a:ext uri="{FF2B5EF4-FFF2-40B4-BE49-F238E27FC236}">
                <a16:creationId xmlns:a16="http://schemas.microsoft.com/office/drawing/2014/main" id="{BF2C5DA8-6C4E-664F-BC39-E32A34BC4455}"/>
              </a:ext>
            </a:extLst>
          </p:cNvPr>
          <p:cNvSpPr txBox="1">
            <a:spLocks/>
          </p:cNvSpPr>
          <p:nvPr/>
        </p:nvSpPr>
        <p:spPr>
          <a:xfrm>
            <a:off x="1614486" y="5044253"/>
            <a:ext cx="6007100" cy="18923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t>Take one eyebolt from one of the bulkhead packages (</a:t>
            </a:r>
            <a:r>
              <a:rPr lang="en-US" b="1" i="1"/>
              <a:t>W</a:t>
            </a:r>
            <a:r>
              <a:rPr lang="en-US"/>
              <a:t>). Use pliers to close any gap in the eyebolt as much as possible and follow up with one or two drops of super glue to seal the connection. Before permanently installing the hardware, ensure that any gap in the eyebolt is closed. </a:t>
            </a:r>
          </a:p>
          <a:p>
            <a:endParaRPr lang="en-US" b="1"/>
          </a:p>
        </p:txBody>
      </p:sp>
      <p:grpSp>
        <p:nvGrpSpPr>
          <p:cNvPr id="29" name="Group 28">
            <a:extLst>
              <a:ext uri="{FF2B5EF4-FFF2-40B4-BE49-F238E27FC236}">
                <a16:creationId xmlns:a16="http://schemas.microsoft.com/office/drawing/2014/main" id="{A83F7B1E-2A05-C144-8F66-DA7175B45479}"/>
              </a:ext>
            </a:extLst>
          </p:cNvPr>
          <p:cNvGrpSpPr/>
          <p:nvPr/>
        </p:nvGrpSpPr>
        <p:grpSpPr>
          <a:xfrm>
            <a:off x="9735257" y="5089461"/>
            <a:ext cx="1054856" cy="997775"/>
            <a:chOff x="9602277" y="1033986"/>
            <a:chExt cx="1798980" cy="1701633"/>
          </a:xfrm>
        </p:grpSpPr>
        <p:pic>
          <p:nvPicPr>
            <p:cNvPr id="30" name="Picture Placeholder 11" descr="A picture containing wall, indoor&#10;&#10;Description automatically generated">
              <a:extLst>
                <a:ext uri="{FF2B5EF4-FFF2-40B4-BE49-F238E27FC236}">
                  <a16:creationId xmlns:a16="http://schemas.microsoft.com/office/drawing/2014/main" id="{A710FBB9-A462-9348-99EB-12E6018F8729}"/>
                </a:ext>
              </a:extLst>
            </p:cNvPr>
            <p:cNvPicPr>
              <a:picLocks noChangeAspect="1"/>
            </p:cNvPicPr>
            <p:nvPr/>
          </p:nvPicPr>
          <p:blipFill rotWithShape="1">
            <a:blip r:embed="rId3"/>
            <a:srcRect l="35440" t="44613" r="42124" b="24219"/>
            <a:stretch/>
          </p:blipFill>
          <p:spPr>
            <a:xfrm rot="5400000">
              <a:off x="9635585" y="1000678"/>
              <a:ext cx="1591176" cy="1657792"/>
            </a:xfrm>
            <a:prstGeom prst="rect">
              <a:avLst/>
            </a:prstGeom>
          </p:spPr>
        </p:pic>
        <p:grpSp>
          <p:nvGrpSpPr>
            <p:cNvPr id="31" name="Group 30">
              <a:extLst>
                <a:ext uri="{FF2B5EF4-FFF2-40B4-BE49-F238E27FC236}">
                  <a16:creationId xmlns:a16="http://schemas.microsoft.com/office/drawing/2014/main" id="{44A86E3B-3E3C-5B44-8CC3-DABDE3028C00}"/>
                </a:ext>
              </a:extLst>
            </p:cNvPr>
            <p:cNvGrpSpPr/>
            <p:nvPr/>
          </p:nvGrpSpPr>
          <p:grpSpPr>
            <a:xfrm>
              <a:off x="10833178" y="2041725"/>
              <a:ext cx="568079" cy="693894"/>
              <a:chOff x="9652441" y="-525780"/>
              <a:chExt cx="200219" cy="525780"/>
            </a:xfrm>
            <a:effectLst>
              <a:glow rad="123922">
                <a:schemeClr val="bg1">
                  <a:alpha val="40000"/>
                </a:schemeClr>
              </a:glow>
            </a:effectLst>
          </p:grpSpPr>
          <p:sp>
            <p:nvSpPr>
              <p:cNvPr id="32" name="Diagonal Stripe 31">
                <a:extLst>
                  <a:ext uri="{FF2B5EF4-FFF2-40B4-BE49-F238E27FC236}">
                    <a16:creationId xmlns:a16="http://schemas.microsoft.com/office/drawing/2014/main" id="{5E9093A2-7120-8849-ADE9-C6FE37F0CF0A}"/>
                  </a:ext>
                </a:extLst>
              </p:cNvPr>
              <p:cNvSpPr/>
              <p:nvPr/>
            </p:nvSpPr>
            <p:spPr>
              <a:xfrm>
                <a:off x="9739278" y="-525780"/>
                <a:ext cx="113382" cy="525780"/>
              </a:xfrm>
              <a:prstGeom prst="diagStripe">
                <a:avLst>
                  <a:gd name="adj" fmla="val 69018"/>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Diagonal Stripe 32">
                <a:extLst>
                  <a:ext uri="{FF2B5EF4-FFF2-40B4-BE49-F238E27FC236}">
                    <a16:creationId xmlns:a16="http://schemas.microsoft.com/office/drawing/2014/main" id="{73694022-344B-3B4C-9938-EF0021202635}"/>
                  </a:ext>
                </a:extLst>
              </p:cNvPr>
              <p:cNvSpPr/>
              <p:nvPr/>
            </p:nvSpPr>
            <p:spPr>
              <a:xfrm flipH="1">
                <a:off x="9652441" y="-206768"/>
                <a:ext cx="82757" cy="206589"/>
              </a:xfrm>
              <a:prstGeom prst="diagStripe">
                <a:avLst>
                  <a:gd name="adj" fmla="val 46549"/>
                </a:avLst>
              </a:prstGeom>
              <a:solidFill>
                <a:srgbClr val="00B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34" name="Group 33">
            <a:extLst>
              <a:ext uri="{FF2B5EF4-FFF2-40B4-BE49-F238E27FC236}">
                <a16:creationId xmlns:a16="http://schemas.microsoft.com/office/drawing/2014/main" id="{8A2A7131-BE98-4641-9789-C7C4BCF9A971}"/>
              </a:ext>
            </a:extLst>
          </p:cNvPr>
          <p:cNvGrpSpPr/>
          <p:nvPr/>
        </p:nvGrpSpPr>
        <p:grpSpPr>
          <a:xfrm>
            <a:off x="8098835" y="5099726"/>
            <a:ext cx="992263" cy="838219"/>
            <a:chOff x="7454582" y="867051"/>
            <a:chExt cx="1749370" cy="1477789"/>
          </a:xfrm>
        </p:grpSpPr>
        <p:pic>
          <p:nvPicPr>
            <p:cNvPr id="35" name="Picture Placeholder 13">
              <a:extLst>
                <a:ext uri="{FF2B5EF4-FFF2-40B4-BE49-F238E27FC236}">
                  <a16:creationId xmlns:a16="http://schemas.microsoft.com/office/drawing/2014/main" id="{D4EB2049-7A72-9544-880A-2945BF8D5678}"/>
                </a:ext>
              </a:extLst>
            </p:cNvPr>
            <p:cNvPicPr>
              <a:picLocks noChangeAspect="1"/>
            </p:cNvPicPr>
            <p:nvPr/>
          </p:nvPicPr>
          <p:blipFill rotWithShape="1">
            <a:blip r:embed="rId4"/>
            <a:srcRect t="-3189" b="165"/>
            <a:stretch/>
          </p:blipFill>
          <p:spPr>
            <a:xfrm rot="10800000">
              <a:off x="7454582" y="1040197"/>
              <a:ext cx="1657792" cy="1131498"/>
            </a:xfrm>
            <a:prstGeom prst="rect">
              <a:avLst/>
            </a:prstGeom>
          </p:spPr>
        </p:pic>
        <p:sp>
          <p:nvSpPr>
            <p:cNvPr id="36" name="&quot;No&quot; Symbol 35">
              <a:extLst>
                <a:ext uri="{FF2B5EF4-FFF2-40B4-BE49-F238E27FC236}">
                  <a16:creationId xmlns:a16="http://schemas.microsoft.com/office/drawing/2014/main" id="{9A0D4114-CF1C-AD47-8AAC-AACD0FDD5160}"/>
                </a:ext>
              </a:extLst>
            </p:cNvPr>
            <p:cNvSpPr/>
            <p:nvPr/>
          </p:nvSpPr>
          <p:spPr>
            <a:xfrm>
              <a:off x="7677504" y="867051"/>
              <a:ext cx="1526448" cy="1477789"/>
            </a:xfrm>
            <a:prstGeom prst="noSmoking">
              <a:avLst>
                <a:gd name="adj" fmla="val 6153"/>
              </a:avLst>
            </a:prstGeom>
            <a:solidFill>
              <a:srgbClr val="FF0000">
                <a:alpha val="78426"/>
              </a:srgbClr>
            </a:solidFill>
            <a:ln>
              <a:solidFill>
                <a:srgbClr val="FF0000">
                  <a:alpha val="4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7" name="Straight Connector 36">
            <a:extLst>
              <a:ext uri="{FF2B5EF4-FFF2-40B4-BE49-F238E27FC236}">
                <a16:creationId xmlns:a16="http://schemas.microsoft.com/office/drawing/2014/main" id="{BFC26863-6B76-EE47-9CC2-F0EAC484144D}"/>
              </a:ext>
            </a:extLst>
          </p:cNvPr>
          <p:cNvCxnSpPr/>
          <p:nvPr/>
        </p:nvCxnSpPr>
        <p:spPr>
          <a:xfrm flipH="1">
            <a:off x="589521" y="4821516"/>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0" name="Picture Placeholder 9" descr="A picture containing music, indoor, cymbal&#10;&#10;Description automatically generated">
            <a:extLst>
              <a:ext uri="{FF2B5EF4-FFF2-40B4-BE49-F238E27FC236}">
                <a16:creationId xmlns:a16="http://schemas.microsoft.com/office/drawing/2014/main" id="{5E53541F-E7F7-E804-CE4C-E2B6B6F49654}"/>
              </a:ext>
            </a:extLst>
          </p:cNvPr>
          <p:cNvPicPr>
            <a:picLocks noChangeAspect="1"/>
          </p:cNvPicPr>
          <p:nvPr/>
        </p:nvPicPr>
        <p:blipFill rotWithShape="1">
          <a:blip r:embed="rId5"/>
          <a:srcRect t="28" b="7"/>
          <a:stretch/>
        </p:blipFill>
        <p:spPr>
          <a:xfrm>
            <a:off x="9412586" y="2909042"/>
            <a:ext cx="1563624" cy="1493590"/>
          </a:xfrm>
          <a:prstGeom prst="rect">
            <a:avLst/>
          </a:prstGeom>
        </p:spPr>
      </p:pic>
    </p:spTree>
    <p:extLst>
      <p:ext uri="{BB962C8B-B14F-4D97-AF65-F5344CB8AC3E}">
        <p14:creationId xmlns:p14="http://schemas.microsoft.com/office/powerpoint/2010/main" val="19302411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A5124AE-0E04-BB4F-A6A4-44918696A240}"/>
              </a:ext>
            </a:extLst>
          </p:cNvPr>
          <p:cNvSpPr>
            <a:spLocks noGrp="1"/>
          </p:cNvSpPr>
          <p:nvPr>
            <p:ph type="body" sz="quarter" idx="13"/>
          </p:nvPr>
        </p:nvSpPr>
        <p:spPr/>
        <p:txBody>
          <a:bodyPr>
            <a:normAutofit lnSpcReduction="10000"/>
          </a:bodyPr>
          <a:lstStyle/>
          <a:p>
            <a:r>
              <a:rPr lang="en-US"/>
              <a:t>7.5</a:t>
            </a:r>
          </a:p>
        </p:txBody>
      </p:sp>
      <p:sp>
        <p:nvSpPr>
          <p:cNvPr id="3" name="Text Placeholder 2">
            <a:extLst>
              <a:ext uri="{FF2B5EF4-FFF2-40B4-BE49-F238E27FC236}">
                <a16:creationId xmlns:a16="http://schemas.microsoft.com/office/drawing/2014/main" id="{6295410C-DA57-B84F-B029-9A8AACE07A38}"/>
              </a:ext>
            </a:extLst>
          </p:cNvPr>
          <p:cNvSpPr>
            <a:spLocks noGrp="1"/>
          </p:cNvSpPr>
          <p:nvPr>
            <p:ph type="body" sz="quarter" idx="14"/>
          </p:nvPr>
        </p:nvSpPr>
        <p:spPr/>
        <p:txBody>
          <a:bodyPr/>
          <a:lstStyle/>
          <a:p>
            <a:r>
              <a:rPr lang="en-US"/>
              <a:t>Install an eyebolt  inside of the 1/8” center hole. Use pliers to tighten the eyebolt.</a:t>
            </a:r>
          </a:p>
        </p:txBody>
      </p:sp>
      <p:pic>
        <p:nvPicPr>
          <p:cNvPr id="10" name="Picture Placeholder 9" descr="A picture containing music, indoor, cymbal&#10;&#10;Description automatically generated">
            <a:extLst>
              <a:ext uri="{FF2B5EF4-FFF2-40B4-BE49-F238E27FC236}">
                <a16:creationId xmlns:a16="http://schemas.microsoft.com/office/drawing/2014/main" id="{5A319106-C15A-8942-87FA-1029467ACA42}"/>
              </a:ext>
            </a:extLst>
          </p:cNvPr>
          <p:cNvPicPr>
            <a:picLocks noGrp="1" noChangeAspect="1"/>
          </p:cNvPicPr>
          <p:nvPr>
            <p:ph type="pic" sz="quarter" idx="15"/>
          </p:nvPr>
        </p:nvPicPr>
        <p:blipFill rotWithShape="1">
          <a:blip r:embed="rId2"/>
          <a:srcRect t="28" b="7"/>
          <a:stretch/>
        </p:blipFill>
        <p:spPr>
          <a:xfrm>
            <a:off x="9795699" y="1039280"/>
            <a:ext cx="1563624" cy="1493590"/>
          </a:xfrm>
        </p:spPr>
      </p:pic>
      <p:sp>
        <p:nvSpPr>
          <p:cNvPr id="5" name="Text Placeholder 4">
            <a:extLst>
              <a:ext uri="{FF2B5EF4-FFF2-40B4-BE49-F238E27FC236}">
                <a16:creationId xmlns:a16="http://schemas.microsoft.com/office/drawing/2014/main" id="{C5B99FBF-E513-3349-9BC7-C2C923A95736}"/>
              </a:ext>
            </a:extLst>
          </p:cNvPr>
          <p:cNvSpPr>
            <a:spLocks noGrp="1"/>
          </p:cNvSpPr>
          <p:nvPr>
            <p:ph type="body" sz="quarter" idx="16"/>
          </p:nvPr>
        </p:nvSpPr>
        <p:spPr>
          <a:xfrm>
            <a:off x="572588" y="3036865"/>
            <a:ext cx="775995" cy="365125"/>
          </a:xfrm>
        </p:spPr>
        <p:txBody>
          <a:bodyPr>
            <a:normAutofit lnSpcReduction="10000"/>
          </a:bodyPr>
          <a:lstStyle/>
          <a:p>
            <a:r>
              <a:rPr lang="en-US"/>
              <a:t>7.6</a:t>
            </a:r>
          </a:p>
        </p:txBody>
      </p:sp>
      <p:sp>
        <p:nvSpPr>
          <p:cNvPr id="6" name="Text Placeholder 5">
            <a:extLst>
              <a:ext uri="{FF2B5EF4-FFF2-40B4-BE49-F238E27FC236}">
                <a16:creationId xmlns:a16="http://schemas.microsoft.com/office/drawing/2014/main" id="{0594D706-938F-6F4D-8D6A-311C41CAE180}"/>
              </a:ext>
            </a:extLst>
          </p:cNvPr>
          <p:cNvSpPr>
            <a:spLocks noGrp="1"/>
          </p:cNvSpPr>
          <p:nvPr>
            <p:ph type="body" sz="quarter" idx="17"/>
          </p:nvPr>
        </p:nvSpPr>
        <p:spPr>
          <a:xfrm>
            <a:off x="1620585" y="3011336"/>
            <a:ext cx="5603175" cy="1892300"/>
          </a:xfrm>
        </p:spPr>
        <p:txBody>
          <a:bodyPr>
            <a:normAutofit lnSpcReduction="10000"/>
          </a:bodyPr>
          <a:lstStyle/>
          <a:p>
            <a:r>
              <a:rPr lang="en-US"/>
              <a:t>Gather the following items, which will be placed in this order from left to right:</a:t>
            </a:r>
          </a:p>
          <a:p>
            <a:pPr marL="800100" lvl="1" indent="-342900"/>
            <a:r>
              <a:rPr lang="en-US"/>
              <a:t>Cut Nosecone </a:t>
            </a:r>
            <a:endParaRPr lang="en-US">
              <a:cs typeface="Calibri"/>
            </a:endParaRPr>
          </a:p>
          <a:p>
            <a:pPr marL="800100" lvl="1" indent="-342900"/>
            <a:r>
              <a:rPr lang="en-US"/>
              <a:t>Electronics bay</a:t>
            </a:r>
            <a:endParaRPr lang="en-US">
              <a:cs typeface="Calibri"/>
            </a:endParaRPr>
          </a:p>
          <a:p>
            <a:pPr marL="800100" lvl="1" indent="-342900"/>
            <a:r>
              <a:rPr lang="en-US"/>
              <a:t>Wooden Bulkhead </a:t>
            </a:r>
            <a:endParaRPr lang="en-US">
              <a:cs typeface="Calibri"/>
            </a:endParaRPr>
          </a:p>
          <a:p>
            <a:pPr marL="800100" lvl="1" indent="-342900"/>
            <a:r>
              <a:rPr lang="en-US"/>
              <a:t>Coupler (</a:t>
            </a:r>
            <a:r>
              <a:rPr lang="en-US" b="1" i="1"/>
              <a:t>I </a:t>
            </a:r>
            <a:r>
              <a:rPr lang="en-US"/>
              <a:t>)</a:t>
            </a:r>
            <a:endParaRPr lang="en-US" sz="1000"/>
          </a:p>
          <a:p>
            <a:endParaRPr lang="en-US"/>
          </a:p>
          <a:p>
            <a:endParaRPr lang="en-US"/>
          </a:p>
        </p:txBody>
      </p:sp>
      <p:sp>
        <p:nvSpPr>
          <p:cNvPr id="8" name="Text Placeholder 7">
            <a:extLst>
              <a:ext uri="{FF2B5EF4-FFF2-40B4-BE49-F238E27FC236}">
                <a16:creationId xmlns:a16="http://schemas.microsoft.com/office/drawing/2014/main" id="{C7A9C09D-DB2A-E04F-8167-54D577B1422B}"/>
              </a:ext>
            </a:extLst>
          </p:cNvPr>
          <p:cNvSpPr>
            <a:spLocks noGrp="1"/>
          </p:cNvSpPr>
          <p:nvPr>
            <p:ph type="body" sz="quarter" idx="19"/>
          </p:nvPr>
        </p:nvSpPr>
        <p:spPr/>
        <p:txBody>
          <a:bodyPr/>
          <a:lstStyle/>
          <a:p>
            <a:r>
              <a:rPr lang="en-US"/>
              <a:t>Assemble body tubes (cont’d)</a:t>
            </a:r>
          </a:p>
        </p:txBody>
      </p:sp>
      <p:cxnSp>
        <p:nvCxnSpPr>
          <p:cNvPr id="11" name="Straight Connector 10">
            <a:extLst>
              <a:ext uri="{FF2B5EF4-FFF2-40B4-BE49-F238E27FC236}">
                <a16:creationId xmlns:a16="http://schemas.microsoft.com/office/drawing/2014/main" id="{43B112EB-7AE2-9943-9302-9E56EFD1E61E}"/>
              </a:ext>
            </a:extLst>
          </p:cNvPr>
          <p:cNvCxnSpPr/>
          <p:nvPr/>
        </p:nvCxnSpPr>
        <p:spPr>
          <a:xfrm flipH="1">
            <a:off x="572586" y="2758106"/>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04129A3-8BB3-AF49-BB4D-49DBF40823C2}"/>
              </a:ext>
            </a:extLst>
          </p:cNvPr>
          <p:cNvSpPr txBox="1"/>
          <p:nvPr/>
        </p:nvSpPr>
        <p:spPr>
          <a:xfrm>
            <a:off x="1614489" y="5157000"/>
            <a:ext cx="5395911" cy="1323439"/>
          </a:xfrm>
          <a:prstGeom prst="rect">
            <a:avLst/>
          </a:prstGeom>
          <a:noFill/>
        </p:spPr>
        <p:txBody>
          <a:bodyPr wrap="square">
            <a:spAutoFit/>
          </a:bodyPr>
          <a:lstStyle/>
          <a:p>
            <a:pPr algn="just"/>
            <a:r>
              <a:rPr lang="en-US" sz="2000"/>
              <a:t>Place the nosecone into the upper body tube first.  Next, insert the electronics bay. Finally, insert the wooden bulkhead with the eyebolt facing AWAY from the nosecone. </a:t>
            </a:r>
          </a:p>
        </p:txBody>
      </p:sp>
      <p:sp>
        <p:nvSpPr>
          <p:cNvPr id="16" name="TextBox 15">
            <a:extLst>
              <a:ext uri="{FF2B5EF4-FFF2-40B4-BE49-F238E27FC236}">
                <a16:creationId xmlns:a16="http://schemas.microsoft.com/office/drawing/2014/main" id="{73995DF4-4C1D-E941-9858-56F27CEB1E40}"/>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7:</a:t>
            </a:r>
          </a:p>
        </p:txBody>
      </p:sp>
      <p:pic>
        <p:nvPicPr>
          <p:cNvPr id="12" name="Picture Placeholder 11" descr="A picture containing office supplies, marking tools, indoor, writing implement&#10;&#10;Description automatically generated">
            <a:extLst>
              <a:ext uri="{FF2B5EF4-FFF2-40B4-BE49-F238E27FC236}">
                <a16:creationId xmlns:a16="http://schemas.microsoft.com/office/drawing/2014/main" id="{E915C1A7-1A98-6C15-943B-C13935C10E18}"/>
              </a:ext>
            </a:extLst>
          </p:cNvPr>
          <p:cNvPicPr>
            <a:picLocks noGrp="1" noChangeAspect="1"/>
          </p:cNvPicPr>
          <p:nvPr>
            <p:ph type="pic" sz="quarter" idx="18"/>
          </p:nvPr>
        </p:nvPicPr>
        <p:blipFill>
          <a:blip r:embed="rId3"/>
          <a:srcRect t="474" b="474"/>
          <a:stretch>
            <a:fillRect/>
          </a:stretch>
        </p:blipFill>
        <p:spPr>
          <a:xfrm>
            <a:off x="7282402" y="3514255"/>
            <a:ext cx="4077494" cy="2410899"/>
          </a:xfrm>
        </p:spPr>
      </p:pic>
    </p:spTree>
    <p:extLst>
      <p:ext uri="{BB962C8B-B14F-4D97-AF65-F5344CB8AC3E}">
        <p14:creationId xmlns:p14="http://schemas.microsoft.com/office/powerpoint/2010/main" val="37315848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descr="A picture containing tan, indoor&#10;&#10;Description automatically generated">
            <a:extLst>
              <a:ext uri="{FF2B5EF4-FFF2-40B4-BE49-F238E27FC236}">
                <a16:creationId xmlns:a16="http://schemas.microsoft.com/office/drawing/2014/main" id="{BDC9540F-BA69-221F-0E78-F3B79978AAAC}"/>
              </a:ext>
            </a:extLst>
          </p:cNvPr>
          <p:cNvPicPr>
            <a:picLocks noGrp="1" noChangeAspect="1"/>
          </p:cNvPicPr>
          <p:nvPr>
            <p:ph type="pic" sz="quarter" idx="15"/>
          </p:nvPr>
        </p:nvPicPr>
        <p:blipFill>
          <a:blip r:embed="rId2"/>
          <a:srcRect t="290" b="290"/>
          <a:stretch>
            <a:fillRect/>
          </a:stretch>
        </p:blipFill>
        <p:spPr/>
      </p:pic>
      <p:sp>
        <p:nvSpPr>
          <p:cNvPr id="2" name="Text Placeholder 1">
            <a:extLst>
              <a:ext uri="{FF2B5EF4-FFF2-40B4-BE49-F238E27FC236}">
                <a16:creationId xmlns:a16="http://schemas.microsoft.com/office/drawing/2014/main" id="{0516088A-4825-5547-8696-B466F821D60E}"/>
              </a:ext>
            </a:extLst>
          </p:cNvPr>
          <p:cNvSpPr>
            <a:spLocks noGrp="1"/>
          </p:cNvSpPr>
          <p:nvPr>
            <p:ph type="body" sz="quarter" idx="13"/>
          </p:nvPr>
        </p:nvSpPr>
        <p:spPr/>
        <p:txBody>
          <a:bodyPr>
            <a:normAutofit lnSpcReduction="10000"/>
          </a:bodyPr>
          <a:lstStyle/>
          <a:p>
            <a:r>
              <a:rPr lang="en-US"/>
              <a:t>7.7</a:t>
            </a:r>
          </a:p>
        </p:txBody>
      </p:sp>
      <p:sp>
        <p:nvSpPr>
          <p:cNvPr id="3" name="Text Placeholder 2">
            <a:extLst>
              <a:ext uri="{FF2B5EF4-FFF2-40B4-BE49-F238E27FC236}">
                <a16:creationId xmlns:a16="http://schemas.microsoft.com/office/drawing/2014/main" id="{2C2447A3-A5F2-E846-A1EF-232EDCEC5CD8}"/>
              </a:ext>
            </a:extLst>
          </p:cNvPr>
          <p:cNvSpPr>
            <a:spLocks noGrp="1"/>
          </p:cNvSpPr>
          <p:nvPr>
            <p:ph type="body" sz="quarter" idx="14"/>
          </p:nvPr>
        </p:nvSpPr>
        <p:spPr/>
        <p:txBody>
          <a:bodyPr/>
          <a:lstStyle/>
          <a:p>
            <a:r>
              <a:rPr lang="en-US" dirty="0"/>
              <a:t>Ensuring everything is fully seated towards the nosecone, place the coupler inside the upper body tube. Take a pencil and trace the edge of the coupler where it meets the bottom of the tube. Mark the exposed end of the coupler “bottom.”</a:t>
            </a:r>
          </a:p>
          <a:p>
            <a:endParaRPr lang="en-US" dirty="0"/>
          </a:p>
        </p:txBody>
      </p:sp>
      <p:sp>
        <p:nvSpPr>
          <p:cNvPr id="5" name="Text Placeholder 4">
            <a:extLst>
              <a:ext uri="{FF2B5EF4-FFF2-40B4-BE49-F238E27FC236}">
                <a16:creationId xmlns:a16="http://schemas.microsoft.com/office/drawing/2014/main" id="{AF4899DD-7711-F142-BF94-F003C26011CB}"/>
              </a:ext>
            </a:extLst>
          </p:cNvPr>
          <p:cNvSpPr>
            <a:spLocks noGrp="1"/>
          </p:cNvSpPr>
          <p:nvPr>
            <p:ph type="body" sz="quarter" idx="16"/>
          </p:nvPr>
        </p:nvSpPr>
        <p:spPr>
          <a:xfrm>
            <a:off x="572588" y="3829345"/>
            <a:ext cx="775995" cy="365125"/>
          </a:xfrm>
        </p:spPr>
        <p:txBody>
          <a:bodyPr>
            <a:normAutofit lnSpcReduction="10000"/>
          </a:bodyPr>
          <a:lstStyle/>
          <a:p>
            <a:r>
              <a:rPr lang="en-US"/>
              <a:t>7.8</a:t>
            </a:r>
          </a:p>
        </p:txBody>
      </p:sp>
      <p:sp>
        <p:nvSpPr>
          <p:cNvPr id="6" name="Text Placeholder 5">
            <a:extLst>
              <a:ext uri="{FF2B5EF4-FFF2-40B4-BE49-F238E27FC236}">
                <a16:creationId xmlns:a16="http://schemas.microsoft.com/office/drawing/2014/main" id="{F82131FA-E9CA-BC43-AD5F-F9BE7A92032A}"/>
              </a:ext>
            </a:extLst>
          </p:cNvPr>
          <p:cNvSpPr>
            <a:spLocks noGrp="1"/>
          </p:cNvSpPr>
          <p:nvPr>
            <p:ph type="body" sz="quarter" idx="17"/>
          </p:nvPr>
        </p:nvSpPr>
        <p:spPr>
          <a:xfrm>
            <a:off x="1620585" y="3803816"/>
            <a:ext cx="6007100" cy="2779864"/>
          </a:xfrm>
        </p:spPr>
        <p:txBody>
          <a:bodyPr>
            <a:normAutofit/>
          </a:bodyPr>
          <a:lstStyle/>
          <a:p>
            <a:pPr algn="just"/>
            <a:r>
              <a:rPr lang="en-US" dirty="0"/>
              <a:t>Remove the coupler. Apply wood glue to the coupler around the side marked “bottom.”</a:t>
            </a:r>
          </a:p>
          <a:p>
            <a:pPr algn="just"/>
            <a:r>
              <a:rPr lang="en-US" dirty="0"/>
              <a:t>Insert the glued coupler into the </a:t>
            </a:r>
            <a:r>
              <a:rPr lang="en-US" i="1" dirty="0"/>
              <a:t>lower</a:t>
            </a:r>
            <a:r>
              <a:rPr lang="en-US" dirty="0"/>
              <a:t> body tube, as deep as the pencil mark you made on the coupler.  Allow 15 to 30 minutes to dry.</a:t>
            </a:r>
          </a:p>
          <a:p>
            <a:pPr algn="just"/>
            <a:endParaRPr lang="en-US" dirty="0"/>
          </a:p>
          <a:p>
            <a:pPr algn="just"/>
            <a:r>
              <a:rPr lang="en-US" i="1" dirty="0"/>
              <a:t>Note: the coupler is not glued to the top body tube.</a:t>
            </a:r>
            <a:endParaRPr lang="en-US" dirty="0"/>
          </a:p>
        </p:txBody>
      </p:sp>
      <p:cxnSp>
        <p:nvCxnSpPr>
          <p:cNvPr id="11" name="Straight Arrow Connector 10">
            <a:extLst>
              <a:ext uri="{FF2B5EF4-FFF2-40B4-BE49-F238E27FC236}">
                <a16:creationId xmlns:a16="http://schemas.microsoft.com/office/drawing/2014/main" id="{89B988F0-D7F0-2A4E-9E7F-E3B24699955A}"/>
              </a:ext>
            </a:extLst>
          </p:cNvPr>
          <p:cNvCxnSpPr>
            <a:cxnSpLocks/>
          </p:cNvCxnSpPr>
          <p:nvPr/>
        </p:nvCxnSpPr>
        <p:spPr>
          <a:xfrm flipV="1">
            <a:off x="9753600" y="2322247"/>
            <a:ext cx="0" cy="756233"/>
          </a:xfrm>
          <a:prstGeom prst="straightConnector1">
            <a:avLst/>
          </a:prstGeom>
          <a:ln w="38100">
            <a:solidFill>
              <a:schemeClr val="tx1"/>
            </a:solidFill>
            <a:tailEnd type="triangle"/>
          </a:ln>
          <a:effectLst>
            <a:glow rad="57025">
              <a:schemeClr val="bg1">
                <a:alpha val="19747"/>
              </a:schemeClr>
            </a:glow>
          </a:effectLst>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38A40CF-825C-4E4C-B31D-C680A6ADC9C3}"/>
              </a:ext>
            </a:extLst>
          </p:cNvPr>
          <p:cNvSpPr txBox="1"/>
          <p:nvPr/>
        </p:nvSpPr>
        <p:spPr>
          <a:xfrm>
            <a:off x="8636932" y="3052688"/>
            <a:ext cx="2233335" cy="307777"/>
          </a:xfrm>
          <a:prstGeom prst="rect">
            <a:avLst/>
          </a:prstGeom>
          <a:noFill/>
        </p:spPr>
        <p:txBody>
          <a:bodyPr wrap="square" rtlCol="0">
            <a:spAutoFit/>
          </a:bodyPr>
          <a:lstStyle/>
          <a:p>
            <a:r>
              <a:rPr lang="en-US" sz="1400" dirty="0"/>
              <a:t>Mark this side as “bottom”</a:t>
            </a:r>
          </a:p>
        </p:txBody>
      </p:sp>
      <p:sp>
        <p:nvSpPr>
          <p:cNvPr id="15" name="TextBox 14">
            <a:extLst>
              <a:ext uri="{FF2B5EF4-FFF2-40B4-BE49-F238E27FC236}">
                <a16:creationId xmlns:a16="http://schemas.microsoft.com/office/drawing/2014/main" id="{CB92F9DA-6512-6E44-A6A7-5851FAA05302}"/>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7:</a:t>
            </a:r>
          </a:p>
        </p:txBody>
      </p:sp>
      <p:cxnSp>
        <p:nvCxnSpPr>
          <p:cNvPr id="18" name="Straight Connector 17">
            <a:extLst>
              <a:ext uri="{FF2B5EF4-FFF2-40B4-BE49-F238E27FC236}">
                <a16:creationId xmlns:a16="http://schemas.microsoft.com/office/drawing/2014/main" id="{18B02A0B-CB6F-EC47-A0EC-5B976E641221}"/>
              </a:ext>
            </a:extLst>
          </p:cNvPr>
          <p:cNvCxnSpPr/>
          <p:nvPr/>
        </p:nvCxnSpPr>
        <p:spPr>
          <a:xfrm flipH="1">
            <a:off x="572586" y="3459146"/>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6578032-2F25-554C-89E4-133F2699D8E6}"/>
              </a:ext>
            </a:extLst>
          </p:cNvPr>
          <p:cNvSpPr>
            <a:spLocks noGrp="1"/>
          </p:cNvSpPr>
          <p:nvPr>
            <p:ph type="body" sz="quarter" idx="19"/>
          </p:nvPr>
        </p:nvSpPr>
        <p:spPr/>
        <p:txBody>
          <a:bodyPr/>
          <a:lstStyle/>
          <a:p>
            <a:r>
              <a:rPr lang="en-US"/>
              <a:t>Assemble body tubes (cont’d)</a:t>
            </a:r>
          </a:p>
        </p:txBody>
      </p:sp>
      <p:pic>
        <p:nvPicPr>
          <p:cNvPr id="20" name="Picture Placeholder 19" descr="A picture containing cylinder, wall, vase, beige&#10;&#10;Description automatically generated">
            <a:extLst>
              <a:ext uri="{FF2B5EF4-FFF2-40B4-BE49-F238E27FC236}">
                <a16:creationId xmlns:a16="http://schemas.microsoft.com/office/drawing/2014/main" id="{E31C2A95-5865-0158-71D3-28A8B1DC8844}"/>
              </a:ext>
            </a:extLst>
          </p:cNvPr>
          <p:cNvPicPr>
            <a:picLocks noGrp="1" noChangeAspect="1"/>
          </p:cNvPicPr>
          <p:nvPr>
            <p:ph type="pic" sz="quarter" idx="18"/>
          </p:nvPr>
        </p:nvPicPr>
        <p:blipFill>
          <a:blip r:embed="rId3"/>
          <a:srcRect t="6670" b="6670"/>
          <a:stretch>
            <a:fillRect/>
          </a:stretch>
        </p:blipFill>
        <p:spPr>
          <a:xfrm>
            <a:off x="8057896" y="3829345"/>
            <a:ext cx="3200400" cy="1892300"/>
          </a:xfrm>
        </p:spPr>
      </p:pic>
      <p:cxnSp>
        <p:nvCxnSpPr>
          <p:cNvPr id="21" name="Straight Arrow Connector 20">
            <a:extLst>
              <a:ext uri="{FF2B5EF4-FFF2-40B4-BE49-F238E27FC236}">
                <a16:creationId xmlns:a16="http://schemas.microsoft.com/office/drawing/2014/main" id="{72C26E3F-96CD-74B7-1DD9-9EF3AB5455DB}"/>
              </a:ext>
            </a:extLst>
          </p:cNvPr>
          <p:cNvCxnSpPr>
            <a:cxnSpLocks/>
          </p:cNvCxnSpPr>
          <p:nvPr/>
        </p:nvCxnSpPr>
        <p:spPr>
          <a:xfrm flipV="1">
            <a:off x="9067800" y="5524500"/>
            <a:ext cx="317500" cy="406400"/>
          </a:xfrm>
          <a:prstGeom prst="straightConnector1">
            <a:avLst/>
          </a:prstGeom>
          <a:ln w="38100">
            <a:solidFill>
              <a:schemeClr val="tx1"/>
            </a:solidFill>
            <a:tailEnd type="triangle"/>
          </a:ln>
          <a:effectLst>
            <a:glow rad="57025">
              <a:schemeClr val="bg1">
                <a:alpha val="19747"/>
              </a:schemeClr>
            </a:glow>
          </a:effectLst>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54E9C43F-F296-EC33-ACEF-897E45E187C7}"/>
              </a:ext>
            </a:extLst>
          </p:cNvPr>
          <p:cNvSpPr txBox="1"/>
          <p:nvPr/>
        </p:nvSpPr>
        <p:spPr>
          <a:xfrm>
            <a:off x="7621589" y="5956013"/>
            <a:ext cx="3377268" cy="738664"/>
          </a:xfrm>
          <a:prstGeom prst="rect">
            <a:avLst/>
          </a:prstGeom>
          <a:noFill/>
        </p:spPr>
        <p:txBody>
          <a:bodyPr wrap="square" rtlCol="0">
            <a:spAutoFit/>
          </a:bodyPr>
          <a:lstStyle/>
          <a:p>
            <a:r>
              <a:rPr lang="en-US" sz="1400" dirty="0"/>
              <a:t>The side marked “bottom” has been glued into the lower body tube, so the writing from step 7.7 is no longer visible.</a:t>
            </a:r>
          </a:p>
        </p:txBody>
      </p:sp>
    </p:spTree>
    <p:extLst>
      <p:ext uri="{BB962C8B-B14F-4D97-AF65-F5344CB8AC3E}">
        <p14:creationId xmlns:p14="http://schemas.microsoft.com/office/powerpoint/2010/main" val="24144537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1D3083-9D28-F142-B728-8102AFF4D325}"/>
              </a:ext>
            </a:extLst>
          </p:cNvPr>
          <p:cNvSpPr>
            <a:spLocks noGrp="1"/>
          </p:cNvSpPr>
          <p:nvPr>
            <p:ph type="body" sz="quarter" idx="13"/>
          </p:nvPr>
        </p:nvSpPr>
        <p:spPr/>
        <p:txBody>
          <a:bodyPr>
            <a:normAutofit lnSpcReduction="10000"/>
          </a:bodyPr>
          <a:lstStyle/>
          <a:p>
            <a:r>
              <a:rPr lang="en-US" dirty="0"/>
              <a:t>7.9</a:t>
            </a:r>
          </a:p>
        </p:txBody>
      </p:sp>
      <p:sp>
        <p:nvSpPr>
          <p:cNvPr id="3" name="Text Placeholder 2">
            <a:extLst>
              <a:ext uri="{FF2B5EF4-FFF2-40B4-BE49-F238E27FC236}">
                <a16:creationId xmlns:a16="http://schemas.microsoft.com/office/drawing/2014/main" id="{50008FEE-BCE0-C744-BE53-EF747FD6B7C0}"/>
              </a:ext>
            </a:extLst>
          </p:cNvPr>
          <p:cNvSpPr>
            <a:spLocks noGrp="1"/>
          </p:cNvSpPr>
          <p:nvPr>
            <p:ph type="body" sz="quarter" idx="14"/>
          </p:nvPr>
        </p:nvSpPr>
        <p:spPr>
          <a:xfrm>
            <a:off x="1614489" y="1039280"/>
            <a:ext cx="3840380" cy="4131810"/>
          </a:xfrm>
        </p:spPr>
        <p:txBody>
          <a:bodyPr>
            <a:normAutofit/>
          </a:bodyPr>
          <a:lstStyle/>
          <a:p>
            <a:pPr marL="0" indent="0" algn="just">
              <a:buNone/>
            </a:pPr>
            <a:r>
              <a:rPr lang="en-US" dirty="0"/>
              <a:t>Insert the flanged weld-nut backing into the hole from the inside of the rocket body tube.</a:t>
            </a:r>
          </a:p>
          <a:p>
            <a:pPr marL="0" indent="0" algn="just">
              <a:buNone/>
            </a:pPr>
            <a:r>
              <a:rPr lang="en-US" dirty="0"/>
              <a:t>Place the button around the weld nut on the outside, with the routed side facing outward. </a:t>
            </a:r>
          </a:p>
          <a:p>
            <a:pPr marL="0" indent="0" algn="just">
              <a:buNone/>
            </a:pPr>
            <a:r>
              <a:rPr lang="en-US" dirty="0"/>
              <a:t>Apply a dab of epoxy inside the weld nut threads, then insert the screw and tighten. </a:t>
            </a:r>
          </a:p>
        </p:txBody>
      </p:sp>
      <p:sp>
        <p:nvSpPr>
          <p:cNvPr id="14" name="Text Placeholder 7">
            <a:extLst>
              <a:ext uri="{FF2B5EF4-FFF2-40B4-BE49-F238E27FC236}">
                <a16:creationId xmlns:a16="http://schemas.microsoft.com/office/drawing/2014/main" id="{7B8D3DD4-37A5-F143-ADF3-4E13513EA3E9}"/>
              </a:ext>
            </a:extLst>
          </p:cNvPr>
          <p:cNvSpPr>
            <a:spLocks noGrp="1"/>
          </p:cNvSpPr>
          <p:nvPr>
            <p:ph type="body" sz="quarter" idx="19"/>
          </p:nvPr>
        </p:nvSpPr>
        <p:spPr>
          <a:xfrm>
            <a:off x="2021305" y="36096"/>
            <a:ext cx="9204158" cy="768178"/>
          </a:xfrm>
        </p:spPr>
        <p:txBody>
          <a:bodyPr>
            <a:normAutofit/>
          </a:bodyPr>
          <a:lstStyle/>
          <a:p>
            <a:r>
              <a:rPr lang="en-US" dirty="0"/>
              <a:t>Assemble the body tubes (cont’d)</a:t>
            </a:r>
          </a:p>
        </p:txBody>
      </p:sp>
      <p:sp>
        <p:nvSpPr>
          <p:cNvPr id="15" name="TextBox 14">
            <a:extLst>
              <a:ext uri="{FF2B5EF4-FFF2-40B4-BE49-F238E27FC236}">
                <a16:creationId xmlns:a16="http://schemas.microsoft.com/office/drawing/2014/main" id="{5B5B1AB8-6E63-2B41-B8D1-77A8F0329641}"/>
              </a:ext>
            </a:extLst>
          </p:cNvPr>
          <p:cNvSpPr txBox="1"/>
          <p:nvPr/>
        </p:nvSpPr>
        <p:spPr>
          <a:xfrm>
            <a:off x="530546" y="92296"/>
            <a:ext cx="1339213" cy="584775"/>
          </a:xfrm>
          <a:prstGeom prst="rect">
            <a:avLst/>
          </a:prstGeom>
          <a:noFill/>
        </p:spPr>
        <p:txBody>
          <a:bodyPr wrap="none" rtlCol="0">
            <a:spAutoFit/>
          </a:bodyPr>
          <a:lstStyle/>
          <a:p>
            <a:r>
              <a:rPr lang="en-US" sz="3200" dirty="0">
                <a:solidFill>
                  <a:schemeClr val="bg1"/>
                </a:solidFill>
              </a:rPr>
              <a:t>Step 7:</a:t>
            </a:r>
          </a:p>
        </p:txBody>
      </p:sp>
      <p:pic>
        <p:nvPicPr>
          <p:cNvPr id="5" name="Picture 4" descr="A collage of hands holding a screwdriver&#10;&#10;Description automatically generated with low confidence">
            <a:extLst>
              <a:ext uri="{FF2B5EF4-FFF2-40B4-BE49-F238E27FC236}">
                <a16:creationId xmlns:a16="http://schemas.microsoft.com/office/drawing/2014/main" id="{EBA4C298-99A5-FCCB-1DD6-0CFFB76179DA}"/>
              </a:ext>
            </a:extLst>
          </p:cNvPr>
          <p:cNvPicPr>
            <a:picLocks noChangeAspect="1"/>
          </p:cNvPicPr>
          <p:nvPr/>
        </p:nvPicPr>
        <p:blipFill>
          <a:blip r:embed="rId2"/>
          <a:stretch>
            <a:fillRect/>
          </a:stretch>
        </p:blipFill>
        <p:spPr>
          <a:xfrm>
            <a:off x="5875896" y="1039280"/>
            <a:ext cx="4900390" cy="5392737"/>
          </a:xfrm>
          <a:prstGeom prst="rect">
            <a:avLst/>
          </a:prstGeom>
        </p:spPr>
      </p:pic>
    </p:spTree>
    <p:extLst>
      <p:ext uri="{BB962C8B-B14F-4D97-AF65-F5344CB8AC3E}">
        <p14:creationId xmlns:p14="http://schemas.microsoft.com/office/powerpoint/2010/main" val="6914486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close-up of a book&#10;&#10;Description automatically generated with low confidence">
            <a:extLst>
              <a:ext uri="{FF2B5EF4-FFF2-40B4-BE49-F238E27FC236}">
                <a16:creationId xmlns:a16="http://schemas.microsoft.com/office/drawing/2014/main" id="{C437A440-A030-38C3-67A4-E5B2681C5C1A}"/>
              </a:ext>
            </a:extLst>
          </p:cNvPr>
          <p:cNvPicPr>
            <a:picLocks noChangeAspect="1"/>
          </p:cNvPicPr>
          <p:nvPr/>
        </p:nvPicPr>
        <p:blipFill>
          <a:blip r:embed="rId2"/>
          <a:stretch>
            <a:fillRect/>
          </a:stretch>
        </p:blipFill>
        <p:spPr>
          <a:xfrm>
            <a:off x="7644169" y="1043377"/>
            <a:ext cx="3651608" cy="5444042"/>
          </a:xfrm>
          <a:prstGeom prst="rect">
            <a:avLst/>
          </a:prstGeom>
        </p:spPr>
      </p:pic>
      <p:sp>
        <p:nvSpPr>
          <p:cNvPr id="2" name="Text Placeholder 1">
            <a:extLst>
              <a:ext uri="{FF2B5EF4-FFF2-40B4-BE49-F238E27FC236}">
                <a16:creationId xmlns:a16="http://schemas.microsoft.com/office/drawing/2014/main" id="{0516088A-4825-5547-8696-B466F821D60E}"/>
              </a:ext>
            </a:extLst>
          </p:cNvPr>
          <p:cNvSpPr>
            <a:spLocks noGrp="1"/>
          </p:cNvSpPr>
          <p:nvPr>
            <p:ph type="body" sz="quarter" idx="13"/>
          </p:nvPr>
        </p:nvSpPr>
        <p:spPr/>
        <p:txBody>
          <a:bodyPr>
            <a:normAutofit lnSpcReduction="10000"/>
          </a:bodyPr>
          <a:lstStyle/>
          <a:p>
            <a:r>
              <a:rPr lang="en-US" dirty="0"/>
              <a:t>7.10</a:t>
            </a:r>
          </a:p>
        </p:txBody>
      </p:sp>
      <p:sp>
        <p:nvSpPr>
          <p:cNvPr id="3" name="Text Placeholder 2">
            <a:extLst>
              <a:ext uri="{FF2B5EF4-FFF2-40B4-BE49-F238E27FC236}">
                <a16:creationId xmlns:a16="http://schemas.microsoft.com/office/drawing/2014/main" id="{2C2447A3-A5F2-E846-A1EF-232EDCEC5CD8}"/>
              </a:ext>
            </a:extLst>
          </p:cNvPr>
          <p:cNvSpPr>
            <a:spLocks noGrp="1"/>
          </p:cNvSpPr>
          <p:nvPr>
            <p:ph type="body" sz="quarter" idx="14"/>
          </p:nvPr>
        </p:nvSpPr>
        <p:spPr>
          <a:xfrm>
            <a:off x="1614489" y="1043377"/>
            <a:ext cx="5763774" cy="2389719"/>
          </a:xfrm>
        </p:spPr>
        <p:txBody>
          <a:bodyPr>
            <a:normAutofit/>
          </a:bodyPr>
          <a:lstStyle/>
          <a:p>
            <a:pPr algn="just"/>
            <a:r>
              <a:rPr lang="en-US" dirty="0"/>
              <a:t>Between two of the fins, in a bay immediately adjacent to the bay with the launch buttons, measure 4” up from the bottom edge of the tube and make a mark. Measure 2 ¼” up from the bottom edge of the tube and make a mark. </a:t>
            </a:r>
          </a:p>
          <a:p>
            <a:r>
              <a:rPr lang="en-US" dirty="0"/>
              <a:t>Using these marks as the bounds, draw a 1” high rectangle between the fins. </a:t>
            </a:r>
          </a:p>
          <a:p>
            <a:endParaRPr lang="en-US" dirty="0"/>
          </a:p>
        </p:txBody>
      </p:sp>
      <p:sp>
        <p:nvSpPr>
          <p:cNvPr id="5" name="Text Placeholder 4">
            <a:extLst>
              <a:ext uri="{FF2B5EF4-FFF2-40B4-BE49-F238E27FC236}">
                <a16:creationId xmlns:a16="http://schemas.microsoft.com/office/drawing/2014/main" id="{AF4899DD-7711-F142-BF94-F003C26011CB}"/>
              </a:ext>
            </a:extLst>
          </p:cNvPr>
          <p:cNvSpPr>
            <a:spLocks noGrp="1"/>
          </p:cNvSpPr>
          <p:nvPr>
            <p:ph type="body" sz="quarter" idx="16"/>
          </p:nvPr>
        </p:nvSpPr>
        <p:spPr>
          <a:xfrm>
            <a:off x="572588" y="4099166"/>
            <a:ext cx="775995" cy="365125"/>
          </a:xfrm>
        </p:spPr>
        <p:txBody>
          <a:bodyPr>
            <a:normAutofit lnSpcReduction="10000"/>
          </a:bodyPr>
          <a:lstStyle/>
          <a:p>
            <a:r>
              <a:rPr lang="en-US" dirty="0"/>
              <a:t>7.11</a:t>
            </a:r>
          </a:p>
        </p:txBody>
      </p:sp>
      <p:sp>
        <p:nvSpPr>
          <p:cNvPr id="6" name="Text Placeholder 5">
            <a:extLst>
              <a:ext uri="{FF2B5EF4-FFF2-40B4-BE49-F238E27FC236}">
                <a16:creationId xmlns:a16="http://schemas.microsoft.com/office/drawing/2014/main" id="{F82131FA-E9CA-BC43-AD5F-F9BE7A92032A}"/>
              </a:ext>
            </a:extLst>
          </p:cNvPr>
          <p:cNvSpPr>
            <a:spLocks noGrp="1"/>
          </p:cNvSpPr>
          <p:nvPr>
            <p:ph type="body" sz="quarter" idx="17"/>
          </p:nvPr>
        </p:nvSpPr>
        <p:spPr>
          <a:xfrm>
            <a:off x="1620585" y="4073637"/>
            <a:ext cx="5757677" cy="2779864"/>
          </a:xfrm>
        </p:spPr>
        <p:txBody>
          <a:bodyPr>
            <a:normAutofit/>
          </a:bodyPr>
          <a:lstStyle/>
          <a:p>
            <a:pPr algn="just"/>
            <a:r>
              <a:rPr lang="en-US" dirty="0"/>
              <a:t>Use a craft knife to carefully cut through the body tube on three sides of this rectangle.  This is the hatch through which you can add or adjust any masses for testing. The hatch can be closed for flight with painter’s tape.</a:t>
            </a:r>
          </a:p>
          <a:p>
            <a:pPr algn="just"/>
            <a:endParaRPr lang="en-US" dirty="0"/>
          </a:p>
          <a:p>
            <a:pPr algn="just"/>
            <a:r>
              <a:rPr lang="en-US" dirty="0"/>
              <a:t>Make a second hatch between the bays on the opposite side of the rocket (180° from this one).</a:t>
            </a:r>
          </a:p>
        </p:txBody>
      </p:sp>
      <p:sp>
        <p:nvSpPr>
          <p:cNvPr id="15" name="TextBox 14">
            <a:extLst>
              <a:ext uri="{FF2B5EF4-FFF2-40B4-BE49-F238E27FC236}">
                <a16:creationId xmlns:a16="http://schemas.microsoft.com/office/drawing/2014/main" id="{CB92F9DA-6512-6E44-A6A7-5851FAA05302}"/>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7:</a:t>
            </a:r>
          </a:p>
        </p:txBody>
      </p:sp>
      <p:cxnSp>
        <p:nvCxnSpPr>
          <p:cNvPr id="18" name="Straight Connector 17">
            <a:extLst>
              <a:ext uri="{FF2B5EF4-FFF2-40B4-BE49-F238E27FC236}">
                <a16:creationId xmlns:a16="http://schemas.microsoft.com/office/drawing/2014/main" id="{18B02A0B-CB6F-EC47-A0EC-5B976E641221}"/>
              </a:ext>
            </a:extLst>
          </p:cNvPr>
          <p:cNvCxnSpPr/>
          <p:nvPr/>
        </p:nvCxnSpPr>
        <p:spPr>
          <a:xfrm flipH="1">
            <a:off x="572586" y="3893857"/>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955D695B-0A3C-8241-BBCE-B1A47153F67F}"/>
              </a:ext>
            </a:extLst>
          </p:cNvPr>
          <p:cNvSpPr>
            <a:spLocks noGrp="1"/>
          </p:cNvSpPr>
          <p:nvPr>
            <p:ph type="body" sz="quarter" idx="19"/>
          </p:nvPr>
        </p:nvSpPr>
        <p:spPr/>
        <p:txBody>
          <a:bodyPr/>
          <a:lstStyle/>
          <a:p>
            <a:r>
              <a:rPr lang="en-US"/>
              <a:t>Assemble body tubes (cont’d)</a:t>
            </a:r>
          </a:p>
        </p:txBody>
      </p:sp>
    </p:spTree>
    <p:extLst>
      <p:ext uri="{BB962C8B-B14F-4D97-AF65-F5344CB8AC3E}">
        <p14:creationId xmlns:p14="http://schemas.microsoft.com/office/powerpoint/2010/main" val="23177074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FD1485D-B90C-364F-B3CD-E1485AD5484F}"/>
              </a:ext>
            </a:extLst>
          </p:cNvPr>
          <p:cNvSpPr>
            <a:spLocks noGrp="1"/>
          </p:cNvSpPr>
          <p:nvPr>
            <p:ph type="body" sz="quarter" idx="17"/>
          </p:nvPr>
        </p:nvSpPr>
        <p:spPr>
          <a:xfrm>
            <a:off x="572588" y="2337045"/>
            <a:ext cx="6007100" cy="3490013"/>
          </a:xfrm>
        </p:spPr>
        <p:txBody>
          <a:bodyPr>
            <a:normAutofit/>
          </a:bodyPr>
          <a:lstStyle/>
          <a:p>
            <a:r>
              <a:rPr lang="en-US"/>
              <a:t>Nosecone from step 6</a:t>
            </a:r>
          </a:p>
          <a:p>
            <a:r>
              <a:rPr lang="en-US"/>
              <a:t>Upper body tube from step 7</a:t>
            </a:r>
          </a:p>
          <a:p>
            <a:r>
              <a:rPr lang="en-US"/>
              <a:t>Drill with 1/8” bit</a:t>
            </a:r>
          </a:p>
          <a:p>
            <a:r>
              <a:rPr lang="en-US"/>
              <a:t>Ruler</a:t>
            </a:r>
          </a:p>
          <a:p>
            <a:r>
              <a:rPr lang="en-US"/>
              <a:t>Pencil/Marker</a:t>
            </a:r>
          </a:p>
          <a:p>
            <a:r>
              <a:rPr lang="en-US"/>
              <a:t>(4) small screws (</a:t>
            </a:r>
            <a:r>
              <a:rPr lang="en-US" b="1"/>
              <a:t>Y</a:t>
            </a:r>
            <a:r>
              <a:rPr lang="en-US"/>
              <a:t>)</a:t>
            </a:r>
          </a:p>
          <a:p>
            <a:r>
              <a:rPr lang="en-US"/>
              <a:t>screwdriver</a:t>
            </a:r>
          </a:p>
        </p:txBody>
      </p:sp>
      <p:sp>
        <p:nvSpPr>
          <p:cNvPr id="12" name="Text Placeholder 7">
            <a:extLst>
              <a:ext uri="{FF2B5EF4-FFF2-40B4-BE49-F238E27FC236}">
                <a16:creationId xmlns:a16="http://schemas.microsoft.com/office/drawing/2014/main" id="{C9394EDC-3241-B440-A25C-6973CFF88A73}"/>
              </a:ext>
            </a:extLst>
          </p:cNvPr>
          <p:cNvSpPr>
            <a:spLocks noGrp="1"/>
          </p:cNvSpPr>
          <p:nvPr>
            <p:ph type="body" sz="quarter" idx="19"/>
          </p:nvPr>
        </p:nvSpPr>
        <p:spPr>
          <a:xfrm>
            <a:off x="2021305" y="-1"/>
            <a:ext cx="6481011" cy="863599"/>
          </a:xfrm>
        </p:spPr>
        <p:txBody>
          <a:bodyPr/>
          <a:lstStyle/>
          <a:p>
            <a:r>
              <a:rPr lang="en-US"/>
              <a:t>Secure the nosecone</a:t>
            </a:r>
          </a:p>
        </p:txBody>
      </p:sp>
      <p:sp>
        <p:nvSpPr>
          <p:cNvPr id="13" name="TextBox 12">
            <a:extLst>
              <a:ext uri="{FF2B5EF4-FFF2-40B4-BE49-F238E27FC236}">
                <a16:creationId xmlns:a16="http://schemas.microsoft.com/office/drawing/2014/main" id="{3FD22B67-F0B7-5943-B71A-77AFA2AFB7F3}"/>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8:</a:t>
            </a:r>
          </a:p>
        </p:txBody>
      </p:sp>
      <p:pic>
        <p:nvPicPr>
          <p:cNvPr id="8" name="Picture 7" descr="A picture containing office supplies, indoor, design&#10;&#10;Description automatically generated">
            <a:extLst>
              <a:ext uri="{FF2B5EF4-FFF2-40B4-BE49-F238E27FC236}">
                <a16:creationId xmlns:a16="http://schemas.microsoft.com/office/drawing/2014/main" id="{C128A1CF-7BEC-A63B-4D19-D400243FEDA4}"/>
              </a:ext>
            </a:extLst>
          </p:cNvPr>
          <p:cNvPicPr>
            <a:picLocks noChangeAspect="1"/>
          </p:cNvPicPr>
          <p:nvPr/>
        </p:nvPicPr>
        <p:blipFill>
          <a:blip r:embed="rId2"/>
          <a:stretch>
            <a:fillRect/>
          </a:stretch>
        </p:blipFill>
        <p:spPr>
          <a:xfrm>
            <a:off x="4861379" y="1382058"/>
            <a:ext cx="5702300" cy="4445000"/>
          </a:xfrm>
          <a:prstGeom prst="rect">
            <a:avLst/>
          </a:prstGeom>
        </p:spPr>
      </p:pic>
    </p:spTree>
    <p:extLst>
      <p:ext uri="{BB962C8B-B14F-4D97-AF65-F5344CB8AC3E}">
        <p14:creationId xmlns:p14="http://schemas.microsoft.com/office/powerpoint/2010/main" val="30445333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3BB1638-F9F2-3949-9590-42997E62306C}"/>
              </a:ext>
            </a:extLst>
          </p:cNvPr>
          <p:cNvSpPr>
            <a:spLocks noGrp="1"/>
          </p:cNvSpPr>
          <p:nvPr>
            <p:ph type="body" sz="quarter" idx="13"/>
          </p:nvPr>
        </p:nvSpPr>
        <p:spPr/>
        <p:txBody>
          <a:bodyPr>
            <a:normAutofit lnSpcReduction="10000"/>
          </a:bodyPr>
          <a:lstStyle/>
          <a:p>
            <a:r>
              <a:rPr lang="en-US"/>
              <a:t>8.1</a:t>
            </a:r>
          </a:p>
        </p:txBody>
      </p:sp>
      <p:sp>
        <p:nvSpPr>
          <p:cNvPr id="3" name="Text Placeholder 2">
            <a:extLst>
              <a:ext uri="{FF2B5EF4-FFF2-40B4-BE49-F238E27FC236}">
                <a16:creationId xmlns:a16="http://schemas.microsoft.com/office/drawing/2014/main" id="{68861EB2-3B9F-4844-8788-2C7F7A1D6346}"/>
              </a:ext>
            </a:extLst>
          </p:cNvPr>
          <p:cNvSpPr>
            <a:spLocks noGrp="1"/>
          </p:cNvSpPr>
          <p:nvPr>
            <p:ph type="body" sz="quarter" idx="14"/>
          </p:nvPr>
        </p:nvSpPr>
        <p:spPr>
          <a:xfrm>
            <a:off x="1614489" y="1039279"/>
            <a:ext cx="6173152" cy="3014561"/>
          </a:xfrm>
        </p:spPr>
        <p:txBody>
          <a:bodyPr>
            <a:normAutofit/>
          </a:bodyPr>
          <a:lstStyle/>
          <a:p>
            <a:pPr algn="just"/>
            <a:r>
              <a:rPr lang="en-US"/>
              <a:t>Ensure the nose cone is fully seated in the upper body tube. While the nose cone is still seated, mark the tube ¾” back from where it meets the nose cone. Use a 1/8” drill bit to drill a hole through the tube and nose cone. Insert small screw (</a:t>
            </a:r>
            <a:r>
              <a:rPr lang="en-US" b="1" i="1"/>
              <a:t>Y</a:t>
            </a:r>
            <a:r>
              <a:rPr lang="en-US"/>
              <a:t>) to secure.</a:t>
            </a:r>
          </a:p>
          <a:p>
            <a:pPr algn="just"/>
            <a:endParaRPr lang="en-US"/>
          </a:p>
          <a:p>
            <a:r>
              <a:rPr lang="en-US"/>
              <a:t>Repeat this process three more times at 90° intervals around the tube. </a:t>
            </a:r>
          </a:p>
          <a:p>
            <a:endParaRPr lang="en-US"/>
          </a:p>
        </p:txBody>
      </p:sp>
      <p:sp>
        <p:nvSpPr>
          <p:cNvPr id="5" name="Text Placeholder 4">
            <a:extLst>
              <a:ext uri="{FF2B5EF4-FFF2-40B4-BE49-F238E27FC236}">
                <a16:creationId xmlns:a16="http://schemas.microsoft.com/office/drawing/2014/main" id="{6E169D1E-A882-C54A-AC63-B0AC78EDE81B}"/>
              </a:ext>
            </a:extLst>
          </p:cNvPr>
          <p:cNvSpPr>
            <a:spLocks noGrp="1"/>
          </p:cNvSpPr>
          <p:nvPr>
            <p:ph type="body" sz="quarter" idx="16"/>
          </p:nvPr>
        </p:nvSpPr>
        <p:spPr>
          <a:xfrm>
            <a:off x="572588" y="4423705"/>
            <a:ext cx="775995" cy="365125"/>
          </a:xfrm>
        </p:spPr>
        <p:txBody>
          <a:bodyPr>
            <a:normAutofit lnSpcReduction="10000"/>
          </a:bodyPr>
          <a:lstStyle/>
          <a:p>
            <a:r>
              <a:rPr lang="en-US"/>
              <a:t>8.2</a:t>
            </a:r>
          </a:p>
        </p:txBody>
      </p:sp>
      <p:sp>
        <p:nvSpPr>
          <p:cNvPr id="6" name="Text Placeholder 5">
            <a:extLst>
              <a:ext uri="{FF2B5EF4-FFF2-40B4-BE49-F238E27FC236}">
                <a16:creationId xmlns:a16="http://schemas.microsoft.com/office/drawing/2014/main" id="{48A5B365-267F-6F49-A002-9144C4F4A2CD}"/>
              </a:ext>
            </a:extLst>
          </p:cNvPr>
          <p:cNvSpPr>
            <a:spLocks noGrp="1"/>
          </p:cNvSpPr>
          <p:nvPr>
            <p:ph type="body" sz="quarter" idx="17"/>
          </p:nvPr>
        </p:nvSpPr>
        <p:spPr>
          <a:xfrm>
            <a:off x="1620585" y="4398176"/>
            <a:ext cx="6007100" cy="1892300"/>
          </a:xfrm>
        </p:spPr>
        <p:txBody>
          <a:bodyPr/>
          <a:lstStyle/>
          <a:p>
            <a:r>
              <a:rPr lang="en-US"/>
              <a:t>Make a mark on both the nosecone and upper body tube to show you how to realign the screw holes when the nosecone is removed to insert the avionics bay.</a:t>
            </a:r>
          </a:p>
          <a:p>
            <a:endParaRPr lang="en-US"/>
          </a:p>
        </p:txBody>
      </p:sp>
      <p:sp>
        <p:nvSpPr>
          <p:cNvPr id="8" name="Text Placeholder 7">
            <a:extLst>
              <a:ext uri="{FF2B5EF4-FFF2-40B4-BE49-F238E27FC236}">
                <a16:creationId xmlns:a16="http://schemas.microsoft.com/office/drawing/2014/main" id="{D27AC27A-392C-FB41-B822-C1B15E5B13B8}"/>
              </a:ext>
            </a:extLst>
          </p:cNvPr>
          <p:cNvSpPr>
            <a:spLocks noGrp="1"/>
          </p:cNvSpPr>
          <p:nvPr>
            <p:ph type="body" sz="quarter" idx="19"/>
          </p:nvPr>
        </p:nvSpPr>
        <p:spPr/>
        <p:txBody>
          <a:bodyPr/>
          <a:lstStyle/>
          <a:p>
            <a:r>
              <a:rPr lang="en-US"/>
              <a:t>Secure the nosecone (cont’d)</a:t>
            </a:r>
          </a:p>
        </p:txBody>
      </p:sp>
      <p:sp>
        <p:nvSpPr>
          <p:cNvPr id="9" name="TextBox 8">
            <a:extLst>
              <a:ext uri="{FF2B5EF4-FFF2-40B4-BE49-F238E27FC236}">
                <a16:creationId xmlns:a16="http://schemas.microsoft.com/office/drawing/2014/main" id="{694552E1-C6DD-904B-87AC-346A935EC45B}"/>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8:</a:t>
            </a:r>
          </a:p>
        </p:txBody>
      </p:sp>
      <p:cxnSp>
        <p:nvCxnSpPr>
          <p:cNvPr id="18" name="Straight Connector 17">
            <a:extLst>
              <a:ext uri="{FF2B5EF4-FFF2-40B4-BE49-F238E27FC236}">
                <a16:creationId xmlns:a16="http://schemas.microsoft.com/office/drawing/2014/main" id="{80D72204-2D76-8247-BCDD-5B5C73D6F95A}"/>
              </a:ext>
            </a:extLst>
          </p:cNvPr>
          <p:cNvCxnSpPr/>
          <p:nvPr/>
        </p:nvCxnSpPr>
        <p:spPr>
          <a:xfrm flipH="1">
            <a:off x="572586" y="3840146"/>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Picture Placeholder 12" descr="A picture containing indoor&#10;&#10;Description automatically generated with medium confidence">
            <a:extLst>
              <a:ext uri="{FF2B5EF4-FFF2-40B4-BE49-F238E27FC236}">
                <a16:creationId xmlns:a16="http://schemas.microsoft.com/office/drawing/2014/main" id="{85130ED0-28D2-1F69-C5E7-DF3CB12AE9F2}"/>
              </a:ext>
            </a:extLst>
          </p:cNvPr>
          <p:cNvPicPr>
            <a:picLocks noGrp="1" noChangeAspect="1"/>
          </p:cNvPicPr>
          <p:nvPr>
            <p:ph type="pic" sz="quarter" idx="18"/>
          </p:nvPr>
        </p:nvPicPr>
        <p:blipFill>
          <a:blip r:embed="rId2"/>
          <a:srcRect t="5282" b="5282"/>
          <a:stretch>
            <a:fillRect/>
          </a:stretch>
        </p:blipFill>
        <p:spPr>
          <a:xfrm>
            <a:off x="8153400" y="4423705"/>
            <a:ext cx="3200400" cy="1892300"/>
          </a:xfrm>
        </p:spPr>
      </p:pic>
      <p:pic>
        <p:nvPicPr>
          <p:cNvPr id="10" name="Picture Placeholder 9" descr="A picture containing office supplies, indoor, design&#10;&#10;Description automatically generated">
            <a:extLst>
              <a:ext uri="{FF2B5EF4-FFF2-40B4-BE49-F238E27FC236}">
                <a16:creationId xmlns:a16="http://schemas.microsoft.com/office/drawing/2014/main" id="{1EFA6C17-8C08-66BF-D1E4-4010687DF8D2}"/>
              </a:ext>
            </a:extLst>
          </p:cNvPr>
          <p:cNvPicPr>
            <a:picLocks noGrp="1" noChangeAspect="1"/>
          </p:cNvPicPr>
          <p:nvPr>
            <p:ph type="pic" sz="quarter" idx="15"/>
          </p:nvPr>
        </p:nvPicPr>
        <p:blipFill>
          <a:blip r:embed="rId3"/>
          <a:srcRect t="12074" b="12074"/>
          <a:stretch>
            <a:fillRect/>
          </a:stretch>
        </p:blipFill>
        <p:spPr/>
      </p:pic>
    </p:spTree>
    <p:extLst>
      <p:ext uri="{BB962C8B-B14F-4D97-AF65-F5344CB8AC3E}">
        <p14:creationId xmlns:p14="http://schemas.microsoft.com/office/powerpoint/2010/main" val="42605867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B6E4325E-C7B0-2E42-8783-9432A2EB6311}"/>
              </a:ext>
            </a:extLst>
          </p:cNvPr>
          <p:cNvSpPr>
            <a:spLocks noGrp="1"/>
          </p:cNvSpPr>
          <p:nvPr>
            <p:ph type="body" sz="quarter" idx="17"/>
          </p:nvPr>
        </p:nvSpPr>
        <p:spPr>
          <a:xfrm>
            <a:off x="572588" y="2337046"/>
            <a:ext cx="6007100" cy="3454154"/>
          </a:xfrm>
        </p:spPr>
        <p:txBody>
          <a:bodyPr>
            <a:normAutofit/>
          </a:bodyPr>
          <a:lstStyle/>
          <a:p>
            <a:r>
              <a:rPr lang="en-US"/>
              <a:t>Nose cone from step 8</a:t>
            </a:r>
          </a:p>
          <a:p>
            <a:r>
              <a:rPr lang="en-US"/>
              <a:t>Avionics bay (</a:t>
            </a:r>
            <a:r>
              <a:rPr lang="en-US" b="1" i="1"/>
              <a:t>X</a:t>
            </a:r>
            <a:r>
              <a:rPr lang="en-US"/>
              <a:t>)</a:t>
            </a:r>
          </a:p>
          <a:p>
            <a:r>
              <a:rPr lang="en-US"/>
              <a:t>Wooden bulkhead from step 7</a:t>
            </a:r>
          </a:p>
          <a:p>
            <a:r>
              <a:rPr lang="en-US"/>
              <a:t>3 long screws (</a:t>
            </a:r>
            <a:r>
              <a:rPr lang="en-US" b="1" i="1"/>
              <a:t>Z</a:t>
            </a:r>
            <a:r>
              <a:rPr lang="en-US"/>
              <a:t>)</a:t>
            </a:r>
          </a:p>
          <a:p>
            <a:r>
              <a:rPr lang="en-US"/>
              <a:t>Ruler</a:t>
            </a:r>
          </a:p>
          <a:p>
            <a:r>
              <a:rPr lang="en-US"/>
              <a:t>Pencil</a:t>
            </a:r>
          </a:p>
          <a:p>
            <a:r>
              <a:rPr lang="en-US"/>
              <a:t> Screwdriver</a:t>
            </a:r>
          </a:p>
          <a:p>
            <a:pPr marL="0" indent="0">
              <a:buNone/>
            </a:pPr>
            <a:endParaRPr lang="en-US"/>
          </a:p>
          <a:p>
            <a:endParaRPr lang="en-US"/>
          </a:p>
        </p:txBody>
      </p:sp>
      <p:sp>
        <p:nvSpPr>
          <p:cNvPr id="12" name="TextBox 11">
            <a:extLst>
              <a:ext uri="{FF2B5EF4-FFF2-40B4-BE49-F238E27FC236}">
                <a16:creationId xmlns:a16="http://schemas.microsoft.com/office/drawing/2014/main" id="{E8BFB330-B6BC-2C4C-95CB-DD6DFEAB0176}"/>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9:</a:t>
            </a:r>
          </a:p>
        </p:txBody>
      </p:sp>
      <p:sp>
        <p:nvSpPr>
          <p:cNvPr id="13" name="Text Placeholder 11">
            <a:extLst>
              <a:ext uri="{FF2B5EF4-FFF2-40B4-BE49-F238E27FC236}">
                <a16:creationId xmlns:a16="http://schemas.microsoft.com/office/drawing/2014/main" id="{2289159C-95AA-F64B-8A13-30FD752A77EB}"/>
              </a:ext>
            </a:extLst>
          </p:cNvPr>
          <p:cNvSpPr>
            <a:spLocks noGrp="1"/>
          </p:cNvSpPr>
          <p:nvPr>
            <p:ph type="body" sz="quarter" idx="19"/>
          </p:nvPr>
        </p:nvSpPr>
        <p:spPr>
          <a:xfrm>
            <a:off x="2021305" y="-1"/>
            <a:ext cx="9378210" cy="863599"/>
          </a:xfrm>
        </p:spPr>
        <p:txBody>
          <a:bodyPr>
            <a:normAutofit/>
          </a:bodyPr>
          <a:lstStyle/>
          <a:p>
            <a:r>
              <a:rPr lang="en-US"/>
              <a:t>Secure wooden bulkhead to the upper body tube</a:t>
            </a:r>
          </a:p>
        </p:txBody>
      </p:sp>
      <p:pic>
        <p:nvPicPr>
          <p:cNvPr id="4" name="Picture Placeholder 3" descr="A white and brown cylindrical object&#10;&#10;Description automatically generated with low confidence">
            <a:extLst>
              <a:ext uri="{FF2B5EF4-FFF2-40B4-BE49-F238E27FC236}">
                <a16:creationId xmlns:a16="http://schemas.microsoft.com/office/drawing/2014/main" id="{73D96408-AC92-6986-44B9-1B4F592BF335}"/>
              </a:ext>
            </a:extLst>
          </p:cNvPr>
          <p:cNvPicPr>
            <a:picLocks noGrp="1" noChangeAspect="1"/>
          </p:cNvPicPr>
          <p:nvPr>
            <p:ph type="pic" sz="quarter" idx="18"/>
          </p:nvPr>
        </p:nvPicPr>
        <p:blipFill>
          <a:blip r:embed="rId2"/>
          <a:srcRect l="129" r="129"/>
          <a:stretch>
            <a:fillRect/>
          </a:stretch>
        </p:blipFill>
        <p:spPr>
          <a:xfrm>
            <a:off x="6302829" y="1272355"/>
            <a:ext cx="3669369" cy="4736098"/>
          </a:xfrm>
        </p:spPr>
      </p:pic>
    </p:spTree>
    <p:extLst>
      <p:ext uri="{BB962C8B-B14F-4D97-AF65-F5344CB8AC3E}">
        <p14:creationId xmlns:p14="http://schemas.microsoft.com/office/powerpoint/2010/main" val="45043419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D6D1225-4EE1-6443-8294-25A280D9CD7B}"/>
              </a:ext>
            </a:extLst>
          </p:cNvPr>
          <p:cNvSpPr>
            <a:spLocks noGrp="1"/>
          </p:cNvSpPr>
          <p:nvPr>
            <p:ph type="body" sz="quarter" idx="13"/>
          </p:nvPr>
        </p:nvSpPr>
        <p:spPr/>
        <p:txBody>
          <a:bodyPr>
            <a:normAutofit lnSpcReduction="10000"/>
          </a:bodyPr>
          <a:lstStyle/>
          <a:p>
            <a:r>
              <a:rPr lang="en-US"/>
              <a:t>9.1</a:t>
            </a:r>
          </a:p>
        </p:txBody>
      </p:sp>
      <p:sp>
        <p:nvSpPr>
          <p:cNvPr id="3" name="Text Placeholder 2">
            <a:extLst>
              <a:ext uri="{FF2B5EF4-FFF2-40B4-BE49-F238E27FC236}">
                <a16:creationId xmlns:a16="http://schemas.microsoft.com/office/drawing/2014/main" id="{E968349A-9F74-B647-9667-A1ECF2EB00FB}"/>
              </a:ext>
            </a:extLst>
          </p:cNvPr>
          <p:cNvSpPr>
            <a:spLocks noGrp="1"/>
          </p:cNvSpPr>
          <p:nvPr>
            <p:ph type="body" sz="quarter" idx="14"/>
          </p:nvPr>
        </p:nvSpPr>
        <p:spPr>
          <a:xfrm>
            <a:off x="1614489" y="1039280"/>
            <a:ext cx="6007100" cy="5468200"/>
          </a:xfrm>
        </p:spPr>
        <p:txBody>
          <a:bodyPr>
            <a:normAutofit/>
          </a:bodyPr>
          <a:lstStyle/>
          <a:p>
            <a:pPr algn="just"/>
            <a:r>
              <a:rPr lang="en-US"/>
              <a:t>Ensure all components in the upper body tube are still fully seated towards the nosecone. Measure the distance of the bulkhead to the end of the tube and add half the width of the bulkhead. Use this distance to mark the depth on the outside of the upper body tube. </a:t>
            </a:r>
          </a:p>
          <a:p>
            <a:pPr algn="just"/>
            <a:endParaRPr lang="en-US"/>
          </a:p>
          <a:p>
            <a:pPr algn="just"/>
            <a:r>
              <a:rPr lang="en-US"/>
              <a:t>Starting at the location immediately adjacent to the antenna hole in the bulkhead, mark an “X” on the depth line. </a:t>
            </a:r>
            <a:r>
              <a:rPr lang="en-US" i="1"/>
              <a:t>Do not drill at this location!</a:t>
            </a:r>
          </a:p>
          <a:p>
            <a:pPr algn="just"/>
            <a:endParaRPr lang="en-US"/>
          </a:p>
          <a:p>
            <a:pPr algn="just"/>
            <a:r>
              <a:rPr lang="en-US"/>
              <a:t>From the ”X” mark three additional places around the circumference of the tube, approximately 90° apart. Using a 1/8” drill bit, drill a hole about ¼” shorter than the length of your long screws (</a:t>
            </a:r>
            <a:r>
              <a:rPr lang="en-US" b="1"/>
              <a:t>Z</a:t>
            </a:r>
            <a:r>
              <a:rPr lang="en-US"/>
              <a:t>), through the  body tube and into the side of the bulkhead. Insert long screws (</a:t>
            </a:r>
            <a:r>
              <a:rPr lang="en-US" b="1" i="1"/>
              <a:t>Z</a:t>
            </a:r>
            <a:r>
              <a:rPr lang="en-US"/>
              <a:t>) to secure.</a:t>
            </a:r>
          </a:p>
          <a:p>
            <a:endParaRPr lang="en-US"/>
          </a:p>
          <a:p>
            <a:endParaRPr lang="en-US"/>
          </a:p>
          <a:p>
            <a:endParaRPr lang="en-US"/>
          </a:p>
          <a:p>
            <a:endParaRPr lang="en-US"/>
          </a:p>
        </p:txBody>
      </p:sp>
      <p:sp>
        <p:nvSpPr>
          <p:cNvPr id="9" name="TextBox 8">
            <a:extLst>
              <a:ext uri="{FF2B5EF4-FFF2-40B4-BE49-F238E27FC236}">
                <a16:creationId xmlns:a16="http://schemas.microsoft.com/office/drawing/2014/main" id="{4810AE78-74EA-8140-ABE2-097360B165D8}"/>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9:</a:t>
            </a:r>
          </a:p>
        </p:txBody>
      </p:sp>
      <p:sp>
        <p:nvSpPr>
          <p:cNvPr id="12" name="Text Placeholder 11">
            <a:extLst>
              <a:ext uri="{FF2B5EF4-FFF2-40B4-BE49-F238E27FC236}">
                <a16:creationId xmlns:a16="http://schemas.microsoft.com/office/drawing/2014/main" id="{993369F9-2676-814F-9388-54ECA9ECB976}"/>
              </a:ext>
            </a:extLst>
          </p:cNvPr>
          <p:cNvSpPr>
            <a:spLocks noGrp="1"/>
          </p:cNvSpPr>
          <p:nvPr>
            <p:ph type="body" sz="quarter" idx="19"/>
          </p:nvPr>
        </p:nvSpPr>
        <p:spPr>
          <a:xfrm>
            <a:off x="2021304" y="-1"/>
            <a:ext cx="10170687" cy="863599"/>
          </a:xfrm>
        </p:spPr>
        <p:txBody>
          <a:bodyPr>
            <a:normAutofit/>
          </a:bodyPr>
          <a:lstStyle/>
          <a:p>
            <a:r>
              <a:rPr lang="en-US"/>
              <a:t>Secure wooden bulkhead to the upper body tube (cont’d)</a:t>
            </a:r>
          </a:p>
        </p:txBody>
      </p:sp>
      <p:pic>
        <p:nvPicPr>
          <p:cNvPr id="7" name="Picture 6" descr="A picture containing wooden, indoor, design&#10;&#10;Description automatically generated with medium confidence">
            <a:extLst>
              <a:ext uri="{FF2B5EF4-FFF2-40B4-BE49-F238E27FC236}">
                <a16:creationId xmlns:a16="http://schemas.microsoft.com/office/drawing/2014/main" id="{88041A97-CC23-7F09-0BF2-E9818650F5AD}"/>
              </a:ext>
            </a:extLst>
          </p:cNvPr>
          <p:cNvPicPr>
            <a:picLocks noChangeAspect="1"/>
          </p:cNvPicPr>
          <p:nvPr/>
        </p:nvPicPr>
        <p:blipFill>
          <a:blip r:embed="rId2"/>
          <a:stretch>
            <a:fillRect/>
          </a:stretch>
        </p:blipFill>
        <p:spPr>
          <a:xfrm>
            <a:off x="7946008" y="1046163"/>
            <a:ext cx="3673404" cy="3908879"/>
          </a:xfrm>
          <a:prstGeom prst="rect">
            <a:avLst/>
          </a:prstGeom>
        </p:spPr>
      </p:pic>
    </p:spTree>
    <p:extLst>
      <p:ext uri="{BB962C8B-B14F-4D97-AF65-F5344CB8AC3E}">
        <p14:creationId xmlns:p14="http://schemas.microsoft.com/office/powerpoint/2010/main" val="1380562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Placeholder 21">
            <a:extLst>
              <a:ext uri="{FF2B5EF4-FFF2-40B4-BE49-F238E27FC236}">
                <a16:creationId xmlns:a16="http://schemas.microsoft.com/office/drawing/2014/main" id="{5A752E0B-D792-B342-B61F-74685AD47D9E}"/>
              </a:ext>
            </a:extLst>
          </p:cNvPr>
          <p:cNvPicPr>
            <a:picLocks noGrp="1" noChangeAspect="1"/>
          </p:cNvPicPr>
          <p:nvPr>
            <p:ph type="pic" sz="quarter" idx="20"/>
          </p:nvPr>
        </p:nvPicPr>
        <p:blipFill>
          <a:blip r:embed="rId2"/>
          <a:srcRect t="10242" b="10242"/>
          <a:stretch>
            <a:fillRect/>
          </a:stretch>
        </p:blipFill>
        <p:spPr>
          <a:xfrm rot="5400000">
            <a:off x="-81046" y="2190992"/>
            <a:ext cx="2242345" cy="1337280"/>
          </a:xfrm>
        </p:spPr>
      </p:pic>
      <p:sp>
        <p:nvSpPr>
          <p:cNvPr id="14" name="Text Placeholder 13">
            <a:extLst>
              <a:ext uri="{FF2B5EF4-FFF2-40B4-BE49-F238E27FC236}">
                <a16:creationId xmlns:a16="http://schemas.microsoft.com/office/drawing/2014/main" id="{442BAC23-7C24-5345-81A6-F380E8B94CCF}"/>
              </a:ext>
            </a:extLst>
          </p:cNvPr>
          <p:cNvSpPr>
            <a:spLocks noGrp="1"/>
          </p:cNvSpPr>
          <p:nvPr>
            <p:ph type="body" sz="quarter" idx="23"/>
          </p:nvPr>
        </p:nvSpPr>
        <p:spPr>
          <a:xfrm>
            <a:off x="371486" y="1355917"/>
            <a:ext cx="1009266" cy="341715"/>
          </a:xfrm>
        </p:spPr>
        <p:txBody>
          <a:bodyPr>
            <a:normAutofit/>
          </a:bodyPr>
          <a:lstStyle/>
          <a:p>
            <a:pPr algn="l"/>
            <a:r>
              <a:rPr lang="en-US" sz="1400" dirty="0"/>
              <a:t>Wood glue</a:t>
            </a:r>
          </a:p>
        </p:txBody>
      </p:sp>
      <p:pic>
        <p:nvPicPr>
          <p:cNvPr id="24" name="Picture Placeholder 23" descr="A picture containing text&#10;&#10;Description automatically generated">
            <a:extLst>
              <a:ext uri="{FF2B5EF4-FFF2-40B4-BE49-F238E27FC236}">
                <a16:creationId xmlns:a16="http://schemas.microsoft.com/office/drawing/2014/main" id="{87D0BF14-1C94-8546-AA70-1BED358E1C40}"/>
              </a:ext>
            </a:extLst>
          </p:cNvPr>
          <p:cNvPicPr>
            <a:picLocks noGrp="1" noChangeAspect="1"/>
          </p:cNvPicPr>
          <p:nvPr>
            <p:ph type="pic" sz="quarter" idx="26"/>
          </p:nvPr>
        </p:nvPicPr>
        <p:blipFill>
          <a:blip r:embed="rId3"/>
          <a:srcRect t="10242" b="10242"/>
          <a:stretch>
            <a:fillRect/>
          </a:stretch>
        </p:blipFill>
        <p:spPr>
          <a:xfrm rot="5400000">
            <a:off x="-70275" y="4921826"/>
            <a:ext cx="2238967" cy="1335265"/>
          </a:xfrm>
        </p:spPr>
      </p:pic>
      <p:sp>
        <p:nvSpPr>
          <p:cNvPr id="16" name="Text Placeholder 15">
            <a:extLst>
              <a:ext uri="{FF2B5EF4-FFF2-40B4-BE49-F238E27FC236}">
                <a16:creationId xmlns:a16="http://schemas.microsoft.com/office/drawing/2014/main" id="{6AF53DD2-F2AA-A64F-B206-C8C0A6B550F0}"/>
              </a:ext>
            </a:extLst>
          </p:cNvPr>
          <p:cNvSpPr>
            <a:spLocks noGrp="1"/>
          </p:cNvSpPr>
          <p:nvPr>
            <p:ph type="body" sz="quarter" idx="28"/>
          </p:nvPr>
        </p:nvSpPr>
        <p:spPr>
          <a:xfrm>
            <a:off x="378147" y="4012021"/>
            <a:ext cx="1335266" cy="406930"/>
          </a:xfrm>
        </p:spPr>
        <p:txBody>
          <a:bodyPr>
            <a:normAutofit/>
          </a:bodyPr>
          <a:lstStyle/>
          <a:p>
            <a:pPr algn="l"/>
            <a:r>
              <a:rPr lang="en-US" sz="1400" dirty="0"/>
              <a:t>Super glue</a:t>
            </a:r>
          </a:p>
        </p:txBody>
      </p:sp>
      <p:pic>
        <p:nvPicPr>
          <p:cNvPr id="26" name="Picture Placeholder 25" descr="Text, whiteboard&#10;&#10;Description automatically generated">
            <a:extLst>
              <a:ext uri="{FF2B5EF4-FFF2-40B4-BE49-F238E27FC236}">
                <a16:creationId xmlns:a16="http://schemas.microsoft.com/office/drawing/2014/main" id="{3F5A68E7-8A50-0242-AFD2-30F598B79984}"/>
              </a:ext>
            </a:extLst>
          </p:cNvPr>
          <p:cNvPicPr>
            <a:picLocks noGrp="1" noChangeAspect="1"/>
          </p:cNvPicPr>
          <p:nvPr>
            <p:ph type="pic" sz="quarter" idx="29"/>
          </p:nvPr>
        </p:nvPicPr>
        <p:blipFill>
          <a:blip r:embed="rId4"/>
          <a:srcRect t="10242" b="10242"/>
          <a:stretch>
            <a:fillRect/>
          </a:stretch>
        </p:blipFill>
        <p:spPr>
          <a:xfrm rot="5400000">
            <a:off x="1583492" y="2197623"/>
            <a:ext cx="2241010" cy="1336483"/>
          </a:xfrm>
        </p:spPr>
      </p:pic>
      <p:sp>
        <p:nvSpPr>
          <p:cNvPr id="18" name="Text Placeholder 17">
            <a:extLst>
              <a:ext uri="{FF2B5EF4-FFF2-40B4-BE49-F238E27FC236}">
                <a16:creationId xmlns:a16="http://schemas.microsoft.com/office/drawing/2014/main" id="{FFB42155-2910-9A49-8302-83FCCB56C7D2}"/>
              </a:ext>
            </a:extLst>
          </p:cNvPr>
          <p:cNvSpPr>
            <a:spLocks noGrp="1"/>
          </p:cNvSpPr>
          <p:nvPr>
            <p:ph type="body" sz="quarter" idx="31"/>
          </p:nvPr>
        </p:nvSpPr>
        <p:spPr>
          <a:xfrm>
            <a:off x="2035755" y="1362535"/>
            <a:ext cx="1336483" cy="369332"/>
          </a:xfrm>
        </p:spPr>
        <p:txBody>
          <a:bodyPr>
            <a:normAutofit/>
          </a:bodyPr>
          <a:lstStyle/>
          <a:p>
            <a:pPr algn="l"/>
            <a:r>
              <a:rPr lang="en-US" sz="1400" dirty="0"/>
              <a:t>2-part epoxy</a:t>
            </a:r>
          </a:p>
        </p:txBody>
      </p:sp>
      <p:pic>
        <p:nvPicPr>
          <p:cNvPr id="28" name="Picture Placeholder 27" descr="A picture containing indoor, blue&#10;&#10;Description automatically generated">
            <a:extLst>
              <a:ext uri="{FF2B5EF4-FFF2-40B4-BE49-F238E27FC236}">
                <a16:creationId xmlns:a16="http://schemas.microsoft.com/office/drawing/2014/main" id="{71E8D65E-2403-F14F-A7B3-F483AF54AE46}"/>
              </a:ext>
            </a:extLst>
          </p:cNvPr>
          <p:cNvPicPr>
            <a:picLocks noGrp="1" noChangeAspect="1"/>
          </p:cNvPicPr>
          <p:nvPr>
            <p:ph type="pic" sz="quarter" idx="32"/>
          </p:nvPr>
        </p:nvPicPr>
        <p:blipFill>
          <a:blip r:embed="rId5"/>
          <a:srcRect l="10744" r="10744"/>
          <a:stretch>
            <a:fillRect/>
          </a:stretch>
        </p:blipFill>
        <p:spPr>
          <a:xfrm>
            <a:off x="2040401" y="4453604"/>
            <a:ext cx="1335265" cy="2255338"/>
          </a:xfrm>
        </p:spPr>
      </p:pic>
      <p:sp>
        <p:nvSpPr>
          <p:cNvPr id="20" name="Text Placeholder 19">
            <a:extLst>
              <a:ext uri="{FF2B5EF4-FFF2-40B4-BE49-F238E27FC236}">
                <a16:creationId xmlns:a16="http://schemas.microsoft.com/office/drawing/2014/main" id="{DE62E6F2-AC7B-4745-8859-9BCE1904E151}"/>
              </a:ext>
            </a:extLst>
          </p:cNvPr>
          <p:cNvSpPr>
            <a:spLocks noGrp="1"/>
          </p:cNvSpPr>
          <p:nvPr>
            <p:ph type="body" sz="quarter" idx="34"/>
          </p:nvPr>
        </p:nvSpPr>
        <p:spPr>
          <a:xfrm>
            <a:off x="2036852" y="3416567"/>
            <a:ext cx="2302743" cy="1002384"/>
          </a:xfrm>
        </p:spPr>
        <p:txBody>
          <a:bodyPr>
            <a:normAutofit/>
          </a:bodyPr>
          <a:lstStyle/>
          <a:p>
            <a:pPr algn="l"/>
            <a:r>
              <a:rPr lang="en-US" sz="1400" dirty="0"/>
              <a:t>Painter’s tape</a:t>
            </a:r>
          </a:p>
        </p:txBody>
      </p:sp>
      <p:sp>
        <p:nvSpPr>
          <p:cNvPr id="12" name="Text Placeholder 11">
            <a:extLst>
              <a:ext uri="{FF2B5EF4-FFF2-40B4-BE49-F238E27FC236}">
                <a16:creationId xmlns:a16="http://schemas.microsoft.com/office/drawing/2014/main" id="{4D552A6B-C2CD-2243-BE71-19AAA915632F}"/>
              </a:ext>
            </a:extLst>
          </p:cNvPr>
          <p:cNvSpPr>
            <a:spLocks noGrp="1"/>
          </p:cNvSpPr>
          <p:nvPr>
            <p:ph type="body" sz="quarter" idx="4294967295"/>
          </p:nvPr>
        </p:nvSpPr>
        <p:spPr>
          <a:xfrm>
            <a:off x="1414554" y="787654"/>
            <a:ext cx="3418716" cy="863600"/>
          </a:xfrm>
        </p:spPr>
        <p:txBody>
          <a:bodyPr anchor="ctr">
            <a:normAutofit/>
          </a:bodyPr>
          <a:lstStyle/>
          <a:p>
            <a:pPr marL="0" indent="0">
              <a:buNone/>
            </a:pPr>
            <a:r>
              <a:rPr lang="en-US" sz="2400" dirty="0"/>
              <a:t>Consumables</a:t>
            </a:r>
          </a:p>
        </p:txBody>
      </p:sp>
      <p:pic>
        <p:nvPicPr>
          <p:cNvPr id="3" name="Picture 2" descr="A close-up of a computer chip&#10;&#10;Description automatically generated with low confidence">
            <a:extLst>
              <a:ext uri="{FF2B5EF4-FFF2-40B4-BE49-F238E27FC236}">
                <a16:creationId xmlns:a16="http://schemas.microsoft.com/office/drawing/2014/main" id="{5AF97DE4-D1B4-9547-B68D-D65E49ACC1EF}"/>
              </a:ext>
            </a:extLst>
          </p:cNvPr>
          <p:cNvPicPr>
            <a:picLocks noChangeAspect="1"/>
          </p:cNvPicPr>
          <p:nvPr/>
        </p:nvPicPr>
        <p:blipFill>
          <a:blip r:embed="rId6"/>
          <a:stretch>
            <a:fillRect/>
          </a:stretch>
        </p:blipFill>
        <p:spPr>
          <a:xfrm rot="5400000">
            <a:off x="3437816" y="2044414"/>
            <a:ext cx="2091283" cy="1568462"/>
          </a:xfrm>
          <a:prstGeom prst="rect">
            <a:avLst/>
          </a:prstGeom>
        </p:spPr>
      </p:pic>
      <p:sp>
        <p:nvSpPr>
          <p:cNvPr id="4" name="TextBox 3">
            <a:extLst>
              <a:ext uri="{FF2B5EF4-FFF2-40B4-BE49-F238E27FC236}">
                <a16:creationId xmlns:a16="http://schemas.microsoft.com/office/drawing/2014/main" id="{767E9DB2-4868-C345-8385-61BC0719EC10}"/>
              </a:ext>
            </a:extLst>
          </p:cNvPr>
          <p:cNvSpPr txBox="1"/>
          <p:nvPr/>
        </p:nvSpPr>
        <p:spPr>
          <a:xfrm>
            <a:off x="3699226" y="1454940"/>
            <a:ext cx="970137" cy="307777"/>
          </a:xfrm>
          <a:prstGeom prst="rect">
            <a:avLst/>
          </a:prstGeom>
          <a:noFill/>
        </p:spPr>
        <p:txBody>
          <a:bodyPr wrap="none" rtlCol="0">
            <a:spAutoFit/>
          </a:bodyPr>
          <a:lstStyle/>
          <a:p>
            <a:r>
              <a:rPr lang="en-US" sz="1400" dirty="0"/>
              <a:t>Sandpaper</a:t>
            </a:r>
          </a:p>
        </p:txBody>
      </p:sp>
      <p:pic>
        <p:nvPicPr>
          <p:cNvPr id="13" name="Picture 12">
            <a:extLst>
              <a:ext uri="{FF2B5EF4-FFF2-40B4-BE49-F238E27FC236}">
                <a16:creationId xmlns:a16="http://schemas.microsoft.com/office/drawing/2014/main" id="{9F790923-B03C-2540-A6CD-0C9FE13D47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99227" y="4418950"/>
            <a:ext cx="1504176" cy="2289991"/>
          </a:xfrm>
          <a:prstGeom prst="rect">
            <a:avLst/>
          </a:prstGeom>
        </p:spPr>
      </p:pic>
      <p:sp>
        <p:nvSpPr>
          <p:cNvPr id="2" name="TextBox 1">
            <a:extLst>
              <a:ext uri="{FF2B5EF4-FFF2-40B4-BE49-F238E27FC236}">
                <a16:creationId xmlns:a16="http://schemas.microsoft.com/office/drawing/2014/main" id="{4FA7B289-F478-C742-BABD-B059668E5796}"/>
              </a:ext>
            </a:extLst>
          </p:cNvPr>
          <p:cNvSpPr txBox="1"/>
          <p:nvPr/>
        </p:nvSpPr>
        <p:spPr>
          <a:xfrm>
            <a:off x="3582111" y="4111174"/>
            <a:ext cx="1514967" cy="307777"/>
          </a:xfrm>
          <a:prstGeom prst="rect">
            <a:avLst/>
          </a:prstGeom>
          <a:noFill/>
        </p:spPr>
        <p:txBody>
          <a:bodyPr wrap="none" rtlCol="0">
            <a:spAutoFit/>
          </a:bodyPr>
          <a:lstStyle/>
          <a:p>
            <a:r>
              <a:rPr lang="en-US" sz="1400" dirty="0"/>
              <a:t>Recovery wadding</a:t>
            </a:r>
          </a:p>
        </p:txBody>
      </p:sp>
      <p:sp>
        <p:nvSpPr>
          <p:cNvPr id="5" name="Text Placeholder 12">
            <a:extLst>
              <a:ext uri="{FF2B5EF4-FFF2-40B4-BE49-F238E27FC236}">
                <a16:creationId xmlns:a16="http://schemas.microsoft.com/office/drawing/2014/main" id="{8EC0912F-B2CB-EC03-9006-4A1D40BC3E50}"/>
              </a:ext>
            </a:extLst>
          </p:cNvPr>
          <p:cNvSpPr txBox="1">
            <a:spLocks/>
          </p:cNvSpPr>
          <p:nvPr/>
        </p:nvSpPr>
        <p:spPr>
          <a:xfrm>
            <a:off x="6475012" y="1283203"/>
            <a:ext cx="3996267" cy="518216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dirty="0"/>
          </a:p>
          <a:p>
            <a:r>
              <a:rPr lang="en-US" sz="1400" dirty="0"/>
              <a:t>Drill with 1/8” and 1/2” bits</a:t>
            </a:r>
          </a:p>
          <a:p>
            <a:r>
              <a:rPr lang="en-US" sz="1400" dirty="0"/>
              <a:t>Screwdriver</a:t>
            </a:r>
          </a:p>
          <a:p>
            <a:r>
              <a:rPr lang="en-US" sz="1400" dirty="0"/>
              <a:t>X-</a:t>
            </a:r>
            <a:r>
              <a:rPr lang="en-US" sz="1400" dirty="0" err="1"/>
              <a:t>acto</a:t>
            </a:r>
            <a:r>
              <a:rPr lang="en-US" sz="1400" dirty="0"/>
              <a:t> or other craft knife</a:t>
            </a:r>
          </a:p>
          <a:p>
            <a:r>
              <a:rPr lang="en-US" sz="1400" dirty="0"/>
              <a:t>Scissors</a:t>
            </a:r>
          </a:p>
          <a:p>
            <a:r>
              <a:rPr lang="en-US" sz="1400" dirty="0"/>
              <a:t>Clamps</a:t>
            </a:r>
          </a:p>
          <a:p>
            <a:r>
              <a:rPr lang="en-US" sz="1400" dirty="0"/>
              <a:t>Ruler</a:t>
            </a:r>
          </a:p>
          <a:p>
            <a:r>
              <a:rPr lang="en-US" sz="1400" dirty="0"/>
              <a:t>Pencil</a:t>
            </a:r>
          </a:p>
          <a:p>
            <a:r>
              <a:rPr lang="en-US" sz="1400" dirty="0"/>
              <a:t>Long needle-nose pliers</a:t>
            </a:r>
          </a:p>
          <a:p>
            <a:r>
              <a:rPr lang="en-US" sz="1400" dirty="0"/>
              <a:t>Adjustable wrench</a:t>
            </a:r>
          </a:p>
          <a:p>
            <a:r>
              <a:rPr lang="en-US" sz="1400" dirty="0"/>
              <a:t>Socket wrench with socket that fits the lock nuts (</a:t>
            </a:r>
            <a:r>
              <a:rPr lang="en-US" sz="1400" b="1" i="1" dirty="0"/>
              <a:t>R</a:t>
            </a:r>
            <a:r>
              <a:rPr lang="en-US" sz="1400" dirty="0"/>
              <a:t>)</a:t>
            </a:r>
          </a:p>
          <a:p>
            <a:pPr marL="0" indent="0">
              <a:buNone/>
            </a:pPr>
            <a:r>
              <a:rPr lang="en-US" sz="1400" dirty="0">
                <a:solidFill>
                  <a:schemeClr val="accent1"/>
                </a:solidFill>
              </a:rPr>
              <a:t>Optional:	</a:t>
            </a:r>
          </a:p>
          <a:p>
            <a:pPr lvl="1"/>
            <a:r>
              <a:rPr lang="en-US" sz="1400" dirty="0">
                <a:solidFill>
                  <a:schemeClr val="accent1"/>
                </a:solidFill>
              </a:rPr>
              <a:t>Hacksaw</a:t>
            </a:r>
          </a:p>
          <a:p>
            <a:pPr lvl="1"/>
            <a:r>
              <a:rPr lang="en-US" sz="1400" dirty="0" err="1">
                <a:solidFill>
                  <a:schemeClr val="accent1"/>
                </a:solidFill>
              </a:rPr>
              <a:t>Mitre</a:t>
            </a:r>
            <a:r>
              <a:rPr lang="en-US" sz="1400" dirty="0">
                <a:solidFill>
                  <a:schemeClr val="accent1"/>
                </a:solidFill>
              </a:rPr>
              <a:t> box</a:t>
            </a:r>
          </a:p>
          <a:p>
            <a:endParaRPr lang="en-US" dirty="0"/>
          </a:p>
        </p:txBody>
      </p:sp>
      <p:sp>
        <p:nvSpPr>
          <p:cNvPr id="7" name="Text Placeholder 11">
            <a:extLst>
              <a:ext uri="{FF2B5EF4-FFF2-40B4-BE49-F238E27FC236}">
                <a16:creationId xmlns:a16="http://schemas.microsoft.com/office/drawing/2014/main" id="{DD1A442A-9C97-8557-17E8-2D6A37E191AE}"/>
              </a:ext>
            </a:extLst>
          </p:cNvPr>
          <p:cNvSpPr txBox="1">
            <a:spLocks/>
          </p:cNvSpPr>
          <p:nvPr/>
        </p:nvSpPr>
        <p:spPr>
          <a:xfrm>
            <a:off x="6311105" y="786253"/>
            <a:ext cx="3418716" cy="86360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t>Tools needed</a:t>
            </a:r>
          </a:p>
        </p:txBody>
      </p:sp>
      <p:sp>
        <p:nvSpPr>
          <p:cNvPr id="8" name="Text Placeholder 28">
            <a:extLst>
              <a:ext uri="{FF2B5EF4-FFF2-40B4-BE49-F238E27FC236}">
                <a16:creationId xmlns:a16="http://schemas.microsoft.com/office/drawing/2014/main" id="{B241E199-AEAB-AB19-D7D5-18B692DDD193}"/>
              </a:ext>
            </a:extLst>
          </p:cNvPr>
          <p:cNvSpPr txBox="1">
            <a:spLocks/>
          </p:cNvSpPr>
          <p:nvPr/>
        </p:nvSpPr>
        <p:spPr>
          <a:xfrm>
            <a:off x="2314710" y="-2410"/>
            <a:ext cx="6481011" cy="85330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200" dirty="0"/>
              <a:t>Additional materials needed</a:t>
            </a:r>
          </a:p>
        </p:txBody>
      </p:sp>
    </p:spTree>
    <p:extLst>
      <p:ext uri="{BB962C8B-B14F-4D97-AF65-F5344CB8AC3E}">
        <p14:creationId xmlns:p14="http://schemas.microsoft.com/office/powerpoint/2010/main" val="4195658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3F56285C-48BB-7947-AC00-519E0ED909BC}"/>
              </a:ext>
            </a:extLst>
          </p:cNvPr>
          <p:cNvSpPr>
            <a:spLocks noGrp="1"/>
          </p:cNvSpPr>
          <p:nvPr>
            <p:ph type="body" sz="quarter" idx="17"/>
          </p:nvPr>
        </p:nvSpPr>
        <p:spPr/>
        <p:txBody>
          <a:bodyPr>
            <a:normAutofit lnSpcReduction="10000"/>
          </a:bodyPr>
          <a:lstStyle/>
          <a:p>
            <a:r>
              <a:rPr lang="en-US"/>
              <a:t>Motor retainer set (</a:t>
            </a:r>
            <a:r>
              <a:rPr lang="en-US" b="1" i="1"/>
              <a:t>K, L</a:t>
            </a:r>
            <a:r>
              <a:rPr lang="en-US"/>
              <a:t>)</a:t>
            </a:r>
          </a:p>
          <a:p>
            <a:r>
              <a:rPr lang="en-US"/>
              <a:t>Avionics bay (</a:t>
            </a:r>
            <a:r>
              <a:rPr lang="en-US" b="1" i="1"/>
              <a:t>X</a:t>
            </a:r>
            <a:r>
              <a:rPr lang="en-US"/>
              <a:t>)</a:t>
            </a:r>
          </a:p>
          <a:p>
            <a:r>
              <a:rPr lang="en-US"/>
              <a:t>Sandpaper</a:t>
            </a:r>
          </a:p>
          <a:p>
            <a:r>
              <a:rPr lang="en-US"/>
              <a:t>Two-part epoxy</a:t>
            </a:r>
          </a:p>
          <a:p>
            <a:r>
              <a:rPr lang="en-US"/>
              <a:t>Lower body tube from step 7</a:t>
            </a:r>
          </a:p>
        </p:txBody>
      </p:sp>
      <p:sp>
        <p:nvSpPr>
          <p:cNvPr id="12" name="TextBox 11">
            <a:extLst>
              <a:ext uri="{FF2B5EF4-FFF2-40B4-BE49-F238E27FC236}">
                <a16:creationId xmlns:a16="http://schemas.microsoft.com/office/drawing/2014/main" id="{AE894230-E798-6C43-880F-2633890BD9FA}"/>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10:</a:t>
            </a:r>
          </a:p>
        </p:txBody>
      </p:sp>
      <p:sp>
        <p:nvSpPr>
          <p:cNvPr id="13" name="Text Placeholder 6">
            <a:extLst>
              <a:ext uri="{FF2B5EF4-FFF2-40B4-BE49-F238E27FC236}">
                <a16:creationId xmlns:a16="http://schemas.microsoft.com/office/drawing/2014/main" id="{E3F9BF1C-87FD-1447-A561-3635109B3D3A}"/>
              </a:ext>
            </a:extLst>
          </p:cNvPr>
          <p:cNvSpPr>
            <a:spLocks noGrp="1"/>
          </p:cNvSpPr>
          <p:nvPr>
            <p:ph type="body" sz="quarter" idx="19"/>
          </p:nvPr>
        </p:nvSpPr>
        <p:spPr>
          <a:xfrm>
            <a:off x="2021305" y="-1"/>
            <a:ext cx="6481011" cy="863599"/>
          </a:xfrm>
        </p:spPr>
        <p:txBody>
          <a:bodyPr/>
          <a:lstStyle/>
          <a:p>
            <a:r>
              <a:rPr lang="en-US"/>
              <a:t>Install the motor retainer</a:t>
            </a:r>
          </a:p>
        </p:txBody>
      </p:sp>
      <p:pic>
        <p:nvPicPr>
          <p:cNvPr id="3" name="Picture 2" descr="A picture containing wooden, loudspeaker, floor&#10;&#10;Description automatically generated">
            <a:extLst>
              <a:ext uri="{FF2B5EF4-FFF2-40B4-BE49-F238E27FC236}">
                <a16:creationId xmlns:a16="http://schemas.microsoft.com/office/drawing/2014/main" id="{97382086-942F-3ACB-E502-6247477AC841}"/>
              </a:ext>
            </a:extLst>
          </p:cNvPr>
          <p:cNvPicPr>
            <a:picLocks noChangeAspect="1"/>
          </p:cNvPicPr>
          <p:nvPr/>
        </p:nvPicPr>
        <p:blipFill>
          <a:blip r:embed="rId2"/>
          <a:stretch>
            <a:fillRect/>
          </a:stretch>
        </p:blipFill>
        <p:spPr>
          <a:xfrm>
            <a:off x="4997450" y="1612900"/>
            <a:ext cx="6083300" cy="3632200"/>
          </a:xfrm>
          <a:prstGeom prst="rect">
            <a:avLst/>
          </a:prstGeom>
        </p:spPr>
      </p:pic>
    </p:spTree>
    <p:extLst>
      <p:ext uri="{BB962C8B-B14F-4D97-AF65-F5344CB8AC3E}">
        <p14:creationId xmlns:p14="http://schemas.microsoft.com/office/powerpoint/2010/main" val="32237238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2DDAF2-1B37-0044-9072-16D00A2BFA41}"/>
              </a:ext>
            </a:extLst>
          </p:cNvPr>
          <p:cNvSpPr>
            <a:spLocks noGrp="1"/>
          </p:cNvSpPr>
          <p:nvPr>
            <p:ph type="body" sz="quarter" idx="13"/>
          </p:nvPr>
        </p:nvSpPr>
        <p:spPr/>
        <p:txBody>
          <a:bodyPr>
            <a:normAutofit lnSpcReduction="10000"/>
          </a:bodyPr>
          <a:lstStyle/>
          <a:p>
            <a:r>
              <a:rPr lang="en-US"/>
              <a:t>10.1</a:t>
            </a:r>
          </a:p>
        </p:txBody>
      </p:sp>
      <p:sp>
        <p:nvSpPr>
          <p:cNvPr id="3" name="Text Placeholder 2">
            <a:extLst>
              <a:ext uri="{FF2B5EF4-FFF2-40B4-BE49-F238E27FC236}">
                <a16:creationId xmlns:a16="http://schemas.microsoft.com/office/drawing/2014/main" id="{59CD273C-A031-724E-B4CC-D14B903714DA}"/>
              </a:ext>
            </a:extLst>
          </p:cNvPr>
          <p:cNvSpPr>
            <a:spLocks noGrp="1"/>
          </p:cNvSpPr>
          <p:nvPr>
            <p:ph type="body" sz="quarter" idx="14"/>
          </p:nvPr>
        </p:nvSpPr>
        <p:spPr>
          <a:xfrm>
            <a:off x="1614489" y="1039280"/>
            <a:ext cx="5514311" cy="1892300"/>
          </a:xfrm>
        </p:spPr>
        <p:txBody>
          <a:bodyPr/>
          <a:lstStyle/>
          <a:p>
            <a:pPr algn="just"/>
            <a:r>
              <a:rPr lang="en-US"/>
              <a:t>To install the motor retainer, use sandpaper to abrade the inside of the inner motor retainer ring. </a:t>
            </a:r>
          </a:p>
          <a:p>
            <a:endParaRPr lang="en-US"/>
          </a:p>
        </p:txBody>
      </p:sp>
      <p:sp>
        <p:nvSpPr>
          <p:cNvPr id="10" name="TextBox 9">
            <a:extLst>
              <a:ext uri="{FF2B5EF4-FFF2-40B4-BE49-F238E27FC236}">
                <a16:creationId xmlns:a16="http://schemas.microsoft.com/office/drawing/2014/main" id="{0D3700BF-CCB3-D54A-B889-73C5280BB1EB}"/>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10:</a:t>
            </a:r>
          </a:p>
        </p:txBody>
      </p:sp>
      <p:sp>
        <p:nvSpPr>
          <p:cNvPr id="14" name="TextBox 13">
            <a:extLst>
              <a:ext uri="{FF2B5EF4-FFF2-40B4-BE49-F238E27FC236}">
                <a16:creationId xmlns:a16="http://schemas.microsoft.com/office/drawing/2014/main" id="{003896E4-DBB4-C74C-B78D-3A325E250178}"/>
              </a:ext>
            </a:extLst>
          </p:cNvPr>
          <p:cNvSpPr txBox="1"/>
          <p:nvPr/>
        </p:nvSpPr>
        <p:spPr>
          <a:xfrm>
            <a:off x="2420558" y="2142261"/>
            <a:ext cx="5405685" cy="246221"/>
          </a:xfrm>
          <a:prstGeom prst="rect">
            <a:avLst/>
          </a:prstGeom>
          <a:noFill/>
        </p:spPr>
        <p:txBody>
          <a:bodyPr wrap="square" rtlCol="0">
            <a:spAutoFit/>
          </a:bodyPr>
          <a:lstStyle/>
          <a:p>
            <a:r>
              <a:rPr lang="en-US" sz="1000" i="1"/>
              <a:t>Estes Super Big Bertha Model Rocket Instructions</a:t>
            </a:r>
            <a:r>
              <a:rPr lang="en-US" sz="1000"/>
              <a:t>, Estes Industries, LLC, Penrose, CO, 2019, p. 4.</a:t>
            </a:r>
          </a:p>
        </p:txBody>
      </p:sp>
      <p:pic>
        <p:nvPicPr>
          <p:cNvPr id="5" name="Picture 4" descr="Diagram&#10;&#10;Description automatically generated">
            <a:extLst>
              <a:ext uri="{FF2B5EF4-FFF2-40B4-BE49-F238E27FC236}">
                <a16:creationId xmlns:a16="http://schemas.microsoft.com/office/drawing/2014/main" id="{071788C9-970A-B14A-AE95-64C364B3FE35}"/>
              </a:ext>
            </a:extLst>
          </p:cNvPr>
          <p:cNvPicPr>
            <a:picLocks noChangeAspect="1"/>
          </p:cNvPicPr>
          <p:nvPr/>
        </p:nvPicPr>
        <p:blipFill rotWithShape="1">
          <a:blip r:embed="rId2"/>
          <a:srcRect l="716" t="17426" r="66660" b="9509"/>
          <a:stretch/>
        </p:blipFill>
        <p:spPr>
          <a:xfrm>
            <a:off x="7722703" y="1046163"/>
            <a:ext cx="2854808" cy="1417062"/>
          </a:xfrm>
          <a:prstGeom prst="rect">
            <a:avLst/>
          </a:prstGeom>
        </p:spPr>
      </p:pic>
      <p:sp>
        <p:nvSpPr>
          <p:cNvPr id="7" name="Text Placeholder 6">
            <a:extLst>
              <a:ext uri="{FF2B5EF4-FFF2-40B4-BE49-F238E27FC236}">
                <a16:creationId xmlns:a16="http://schemas.microsoft.com/office/drawing/2014/main" id="{3B1A7BB8-5631-5B4B-8BDE-779059E7772B}"/>
              </a:ext>
            </a:extLst>
          </p:cNvPr>
          <p:cNvSpPr>
            <a:spLocks noGrp="1"/>
          </p:cNvSpPr>
          <p:nvPr>
            <p:ph type="body" sz="quarter" idx="19"/>
          </p:nvPr>
        </p:nvSpPr>
        <p:spPr/>
        <p:txBody>
          <a:bodyPr/>
          <a:lstStyle/>
          <a:p>
            <a:r>
              <a:rPr lang="en-US"/>
              <a:t>Install the motor retainer (cont’d)</a:t>
            </a:r>
          </a:p>
        </p:txBody>
      </p:sp>
      <p:sp>
        <p:nvSpPr>
          <p:cNvPr id="9" name="Text Placeholder 4">
            <a:extLst>
              <a:ext uri="{FF2B5EF4-FFF2-40B4-BE49-F238E27FC236}">
                <a16:creationId xmlns:a16="http://schemas.microsoft.com/office/drawing/2014/main" id="{8EEEFFF8-A663-3D4A-9332-4AF356948BF4}"/>
              </a:ext>
            </a:extLst>
          </p:cNvPr>
          <p:cNvSpPr>
            <a:spLocks noGrp="1"/>
          </p:cNvSpPr>
          <p:nvPr>
            <p:ph type="body" sz="quarter" idx="16"/>
          </p:nvPr>
        </p:nvSpPr>
        <p:spPr>
          <a:xfrm>
            <a:off x="568140" y="4014320"/>
            <a:ext cx="775995" cy="365125"/>
          </a:xfrm>
        </p:spPr>
        <p:txBody>
          <a:bodyPr>
            <a:normAutofit lnSpcReduction="10000"/>
          </a:bodyPr>
          <a:lstStyle/>
          <a:p>
            <a:r>
              <a:rPr lang="en-US"/>
              <a:t>10.2</a:t>
            </a:r>
          </a:p>
        </p:txBody>
      </p:sp>
      <p:sp>
        <p:nvSpPr>
          <p:cNvPr id="11" name="Text Placeholder 5">
            <a:extLst>
              <a:ext uri="{FF2B5EF4-FFF2-40B4-BE49-F238E27FC236}">
                <a16:creationId xmlns:a16="http://schemas.microsoft.com/office/drawing/2014/main" id="{3D51095D-0305-5847-99D3-465576D7D2BC}"/>
              </a:ext>
            </a:extLst>
          </p:cNvPr>
          <p:cNvSpPr>
            <a:spLocks noGrp="1"/>
          </p:cNvSpPr>
          <p:nvPr>
            <p:ph type="body" sz="quarter" idx="17"/>
          </p:nvPr>
        </p:nvSpPr>
        <p:spPr>
          <a:xfrm>
            <a:off x="1610041" y="3956264"/>
            <a:ext cx="4663168" cy="2901736"/>
          </a:xfrm>
        </p:spPr>
        <p:txBody>
          <a:bodyPr>
            <a:normAutofit lnSpcReduction="10000"/>
          </a:bodyPr>
          <a:lstStyle/>
          <a:p>
            <a:pPr algn="just"/>
            <a:r>
              <a:rPr lang="en-US"/>
              <a:t>Every epoxy brand will have its own directions and procedures. Working in a well-ventilated area, closely follow the directions for mixing your specific brand of epoxy.  </a:t>
            </a:r>
          </a:p>
          <a:p>
            <a:pPr algn="just"/>
            <a:r>
              <a:rPr lang="en-US"/>
              <a:t>Once the epoxy is ready to use, apply to the outside of the exposed end of the motor mount tube. Quickly place the inner motor retainer ring on the epoxied surface and allow to cure.</a:t>
            </a:r>
          </a:p>
        </p:txBody>
      </p:sp>
      <p:cxnSp>
        <p:nvCxnSpPr>
          <p:cNvPr id="12" name="Straight Connector 11">
            <a:extLst>
              <a:ext uri="{FF2B5EF4-FFF2-40B4-BE49-F238E27FC236}">
                <a16:creationId xmlns:a16="http://schemas.microsoft.com/office/drawing/2014/main" id="{9E0ECEA1-31D0-9E41-B7BA-28CF722E9454}"/>
              </a:ext>
            </a:extLst>
          </p:cNvPr>
          <p:cNvCxnSpPr/>
          <p:nvPr/>
        </p:nvCxnSpPr>
        <p:spPr>
          <a:xfrm flipH="1">
            <a:off x="568140" y="2651623"/>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4E7EEA2-553F-7544-BCE6-D943708CB61F}"/>
              </a:ext>
            </a:extLst>
          </p:cNvPr>
          <p:cNvSpPr txBox="1"/>
          <p:nvPr/>
        </p:nvSpPr>
        <p:spPr>
          <a:xfrm>
            <a:off x="1709350" y="2737156"/>
            <a:ext cx="9600906" cy="1015663"/>
          </a:xfrm>
          <a:prstGeom prst="rect">
            <a:avLst/>
          </a:prstGeom>
          <a:noFill/>
          <a:ln w="38100">
            <a:solidFill>
              <a:schemeClr val="accent4"/>
            </a:solidFill>
          </a:ln>
        </p:spPr>
        <p:txBody>
          <a:bodyPr wrap="square">
            <a:spAutoFit/>
          </a:bodyPr>
          <a:lstStyle/>
          <a:p>
            <a:pPr marL="0" indent="0" algn="just">
              <a:buNone/>
            </a:pPr>
            <a:r>
              <a:rPr lang="en-US" sz="2000" i="1"/>
              <a:t>Two-part epoxy sets and dries very quickly, but the fumes are strong and should not be inhaled. Make sure to apply the epoxy and position the inner motor retainer ring quickly. Place the lower rocket body in a warm, well-ventilated location to cure.</a:t>
            </a:r>
          </a:p>
        </p:txBody>
      </p:sp>
      <p:pic>
        <p:nvPicPr>
          <p:cNvPr id="16" name="Graphic 15" descr="Warning with solid fill">
            <a:extLst>
              <a:ext uri="{FF2B5EF4-FFF2-40B4-BE49-F238E27FC236}">
                <a16:creationId xmlns:a16="http://schemas.microsoft.com/office/drawing/2014/main" id="{8673975F-880A-3B4C-B523-1FAC4CA17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9044" y="2700303"/>
            <a:ext cx="775995" cy="775995"/>
          </a:xfrm>
          <a:prstGeom prst="rect">
            <a:avLst/>
          </a:prstGeom>
        </p:spPr>
      </p:pic>
      <p:sp>
        <p:nvSpPr>
          <p:cNvPr id="17" name="TextBox 16">
            <a:extLst>
              <a:ext uri="{FF2B5EF4-FFF2-40B4-BE49-F238E27FC236}">
                <a16:creationId xmlns:a16="http://schemas.microsoft.com/office/drawing/2014/main" id="{6749C9E5-564F-B347-87F2-F13849D07862}"/>
              </a:ext>
            </a:extLst>
          </p:cNvPr>
          <p:cNvSpPr txBox="1"/>
          <p:nvPr/>
        </p:nvSpPr>
        <p:spPr>
          <a:xfrm>
            <a:off x="379458" y="3341184"/>
            <a:ext cx="1075166" cy="369332"/>
          </a:xfrm>
          <a:prstGeom prst="rect">
            <a:avLst/>
          </a:prstGeom>
          <a:noFill/>
        </p:spPr>
        <p:txBody>
          <a:bodyPr wrap="none" rtlCol="0">
            <a:spAutoFit/>
          </a:bodyPr>
          <a:lstStyle/>
          <a:p>
            <a:r>
              <a:rPr lang="en-US" b="1">
                <a:solidFill>
                  <a:srgbClr val="FFC000"/>
                </a:solidFill>
              </a:rPr>
              <a:t>CAUTION</a:t>
            </a:r>
          </a:p>
        </p:txBody>
      </p:sp>
      <p:pic>
        <p:nvPicPr>
          <p:cNvPr id="20" name="Picture 19" descr="Diagram, engineering drawing&#10;&#10;Description automatically generated">
            <a:extLst>
              <a:ext uri="{FF2B5EF4-FFF2-40B4-BE49-F238E27FC236}">
                <a16:creationId xmlns:a16="http://schemas.microsoft.com/office/drawing/2014/main" id="{8A9E4A39-30A9-D546-97D1-ED1E8D3D1EE8}"/>
              </a:ext>
            </a:extLst>
          </p:cNvPr>
          <p:cNvPicPr>
            <a:picLocks noChangeAspect="1"/>
          </p:cNvPicPr>
          <p:nvPr/>
        </p:nvPicPr>
        <p:blipFill>
          <a:blip r:embed="rId5"/>
          <a:stretch>
            <a:fillRect/>
          </a:stretch>
        </p:blipFill>
        <p:spPr>
          <a:xfrm>
            <a:off x="7704178" y="4048733"/>
            <a:ext cx="3383965" cy="2373332"/>
          </a:xfrm>
          <a:prstGeom prst="rect">
            <a:avLst/>
          </a:prstGeom>
        </p:spPr>
      </p:pic>
    </p:spTree>
    <p:extLst>
      <p:ext uri="{BB962C8B-B14F-4D97-AF65-F5344CB8AC3E}">
        <p14:creationId xmlns:p14="http://schemas.microsoft.com/office/powerpoint/2010/main" val="1289374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Placeholder 6">
            <a:extLst>
              <a:ext uri="{FF2B5EF4-FFF2-40B4-BE49-F238E27FC236}">
                <a16:creationId xmlns:a16="http://schemas.microsoft.com/office/drawing/2014/main" id="{D142EEC3-457B-854C-B182-09F921B0B236}"/>
              </a:ext>
            </a:extLst>
          </p:cNvPr>
          <p:cNvSpPr>
            <a:spLocks noGrp="1"/>
          </p:cNvSpPr>
          <p:nvPr>
            <p:ph type="body" sz="quarter" idx="17"/>
          </p:nvPr>
        </p:nvSpPr>
        <p:spPr>
          <a:xfrm>
            <a:off x="572588" y="2337045"/>
            <a:ext cx="6007100" cy="3030821"/>
          </a:xfrm>
        </p:spPr>
        <p:txBody>
          <a:bodyPr>
            <a:normAutofit/>
          </a:bodyPr>
          <a:lstStyle/>
          <a:p>
            <a:r>
              <a:rPr lang="en-US">
                <a:solidFill>
                  <a:schemeClr val="accent1"/>
                </a:solidFill>
              </a:rPr>
              <a:t>Spray paint</a:t>
            </a:r>
          </a:p>
          <a:p>
            <a:r>
              <a:rPr lang="en-US">
                <a:solidFill>
                  <a:schemeClr val="accent1"/>
                </a:solidFill>
              </a:rPr>
              <a:t>Masking or painter’s tape</a:t>
            </a:r>
          </a:p>
          <a:p>
            <a:r>
              <a:rPr lang="en-US">
                <a:solidFill>
                  <a:schemeClr val="accent1"/>
                </a:solidFill>
              </a:rPr>
              <a:t>Stencils</a:t>
            </a:r>
          </a:p>
          <a:p>
            <a:r>
              <a:rPr lang="en-US">
                <a:solidFill>
                  <a:schemeClr val="accent1"/>
                </a:solidFill>
              </a:rPr>
              <a:t>Stickers</a:t>
            </a:r>
          </a:p>
        </p:txBody>
      </p:sp>
      <p:sp>
        <p:nvSpPr>
          <p:cNvPr id="16" name="TextBox 15">
            <a:extLst>
              <a:ext uri="{FF2B5EF4-FFF2-40B4-BE49-F238E27FC236}">
                <a16:creationId xmlns:a16="http://schemas.microsoft.com/office/drawing/2014/main" id="{6B3F651E-6769-9947-BC86-47160EF23506}"/>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11:</a:t>
            </a:r>
          </a:p>
        </p:txBody>
      </p:sp>
      <p:sp>
        <p:nvSpPr>
          <p:cNvPr id="17" name="Text Placeholder 6">
            <a:extLst>
              <a:ext uri="{FF2B5EF4-FFF2-40B4-BE49-F238E27FC236}">
                <a16:creationId xmlns:a16="http://schemas.microsoft.com/office/drawing/2014/main" id="{C8FA19E7-CCA7-CA46-943F-8068DA669D17}"/>
              </a:ext>
            </a:extLst>
          </p:cNvPr>
          <p:cNvSpPr>
            <a:spLocks noGrp="1"/>
          </p:cNvSpPr>
          <p:nvPr>
            <p:ph type="body" sz="quarter" idx="19"/>
          </p:nvPr>
        </p:nvSpPr>
        <p:spPr>
          <a:xfrm>
            <a:off x="2021305" y="-1"/>
            <a:ext cx="6481011" cy="863599"/>
          </a:xfrm>
        </p:spPr>
        <p:txBody>
          <a:bodyPr/>
          <a:lstStyle/>
          <a:p>
            <a:r>
              <a:rPr lang="en-US"/>
              <a:t>Rocket finishing</a:t>
            </a:r>
          </a:p>
        </p:txBody>
      </p:sp>
      <p:pic>
        <p:nvPicPr>
          <p:cNvPr id="18" name="Picture Placeholder 13" descr="A picture containing wall, indoor, red&#10;&#10;Description automatically generated">
            <a:extLst>
              <a:ext uri="{FF2B5EF4-FFF2-40B4-BE49-F238E27FC236}">
                <a16:creationId xmlns:a16="http://schemas.microsoft.com/office/drawing/2014/main" id="{D056E3A3-7CB5-BC4D-9420-A1A09A72F404}"/>
              </a:ext>
            </a:extLst>
          </p:cNvPr>
          <p:cNvPicPr>
            <a:picLocks noGrp="1" noChangeAspect="1"/>
          </p:cNvPicPr>
          <p:nvPr>
            <p:ph type="pic" sz="quarter" idx="18"/>
          </p:nvPr>
        </p:nvPicPr>
        <p:blipFill rotWithShape="1">
          <a:blip r:embed="rId2"/>
          <a:srcRect l="18601" t="8438" r="16637" b="3060"/>
          <a:stretch/>
        </p:blipFill>
        <p:spPr>
          <a:xfrm>
            <a:off x="9739424" y="1126384"/>
            <a:ext cx="1336020" cy="5452142"/>
          </a:xfrm>
        </p:spPr>
      </p:pic>
      <p:sp>
        <p:nvSpPr>
          <p:cNvPr id="8" name="TextBox 7">
            <a:extLst>
              <a:ext uri="{FF2B5EF4-FFF2-40B4-BE49-F238E27FC236}">
                <a16:creationId xmlns:a16="http://schemas.microsoft.com/office/drawing/2014/main" id="{1ACA2DA3-8EE7-154C-A805-CE4564091F32}"/>
              </a:ext>
            </a:extLst>
          </p:cNvPr>
          <p:cNvSpPr txBox="1"/>
          <p:nvPr/>
        </p:nvSpPr>
        <p:spPr>
          <a:xfrm>
            <a:off x="802542" y="6492666"/>
            <a:ext cx="1110176" cy="369332"/>
          </a:xfrm>
          <a:prstGeom prst="rect">
            <a:avLst/>
          </a:prstGeom>
          <a:noFill/>
        </p:spPr>
        <p:txBody>
          <a:bodyPr wrap="none" rtlCol="0">
            <a:spAutoFit/>
          </a:bodyPr>
          <a:lstStyle/>
          <a:p>
            <a:r>
              <a:rPr lang="en-US">
                <a:solidFill>
                  <a:schemeClr val="accent1"/>
                </a:solidFill>
              </a:rPr>
              <a:t>*Optional</a:t>
            </a:r>
          </a:p>
        </p:txBody>
      </p:sp>
    </p:spTree>
    <p:extLst>
      <p:ext uri="{BB962C8B-B14F-4D97-AF65-F5344CB8AC3E}">
        <p14:creationId xmlns:p14="http://schemas.microsoft.com/office/powerpoint/2010/main" val="1185487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3903F-F492-DB4D-9274-7A6E9B2BFF4D}"/>
              </a:ext>
            </a:extLst>
          </p:cNvPr>
          <p:cNvSpPr>
            <a:spLocks noGrp="1"/>
          </p:cNvSpPr>
          <p:nvPr>
            <p:ph type="body" sz="quarter" idx="13"/>
          </p:nvPr>
        </p:nvSpPr>
        <p:spPr/>
        <p:txBody>
          <a:bodyPr>
            <a:normAutofit lnSpcReduction="10000"/>
          </a:bodyPr>
          <a:lstStyle/>
          <a:p>
            <a:r>
              <a:rPr lang="en-US"/>
              <a:t>11.1</a:t>
            </a:r>
          </a:p>
        </p:txBody>
      </p:sp>
      <p:sp>
        <p:nvSpPr>
          <p:cNvPr id="3" name="Text Placeholder 2">
            <a:extLst>
              <a:ext uri="{FF2B5EF4-FFF2-40B4-BE49-F238E27FC236}">
                <a16:creationId xmlns:a16="http://schemas.microsoft.com/office/drawing/2014/main" id="{8C8F964D-1ECF-BD4E-A47D-4EDB7CA887DF}"/>
              </a:ext>
            </a:extLst>
          </p:cNvPr>
          <p:cNvSpPr>
            <a:spLocks noGrp="1"/>
          </p:cNvSpPr>
          <p:nvPr>
            <p:ph type="body" sz="quarter" idx="14"/>
          </p:nvPr>
        </p:nvSpPr>
        <p:spPr>
          <a:xfrm>
            <a:off x="1614489" y="1039280"/>
            <a:ext cx="6007100" cy="4081360"/>
          </a:xfrm>
        </p:spPr>
        <p:txBody>
          <a:bodyPr>
            <a:normAutofit/>
          </a:bodyPr>
          <a:lstStyle/>
          <a:p>
            <a:pPr algn="just"/>
            <a:r>
              <a:rPr lang="en-US"/>
              <a:t>Have fun with designs on the rocket body! Use tape and stencils when spray painting to make your rocket colorful or even to add your school's logo. SIUE sure looks nice on there, doesn’t it. </a:t>
            </a:r>
            <a:r>
              <a:rPr lang="en-US">
                <a:sym typeface="Wingdings" panose="05000000000000000000" pitchFamily="2" charset="2"/>
              </a:rPr>
              <a:t> </a:t>
            </a:r>
          </a:p>
          <a:p>
            <a:pPr algn="just"/>
            <a:endParaRPr lang="en-US">
              <a:sym typeface="Wingdings" panose="05000000000000000000" pitchFamily="2" charset="2"/>
            </a:endParaRPr>
          </a:p>
          <a:p>
            <a:pPr algn="just"/>
            <a:r>
              <a:rPr lang="en-US">
                <a:sym typeface="Wingdings" panose="05000000000000000000" pitchFamily="2" charset="2"/>
              </a:rPr>
              <a:t>Make sure to tape off all interfaces (like the coupler and bottom of the nosecone (if exposed when painting).</a:t>
            </a:r>
          </a:p>
          <a:p>
            <a:pPr algn="just"/>
            <a:endParaRPr lang="en-US">
              <a:sym typeface="Wingdings" panose="05000000000000000000" pitchFamily="2" charset="2"/>
            </a:endParaRPr>
          </a:p>
          <a:p>
            <a:pPr algn="just"/>
            <a:r>
              <a:rPr lang="en-US">
                <a:sym typeface="Wingdings" panose="05000000000000000000" pitchFamily="2" charset="2"/>
              </a:rPr>
              <a:t>Note: When using spray paint, work in a well-ventilated space. Be sure to put down protective covers on the surfaces where you are painting and be careful to avoid getting paint on yourself.</a:t>
            </a:r>
            <a:endParaRPr lang="en-US"/>
          </a:p>
          <a:p>
            <a:endParaRPr lang="en-US"/>
          </a:p>
        </p:txBody>
      </p:sp>
      <p:pic>
        <p:nvPicPr>
          <p:cNvPr id="12" name="Picture Placeholder 11" descr="A picture containing text, bottle&#10;&#10;Description automatically generated">
            <a:extLst>
              <a:ext uri="{FF2B5EF4-FFF2-40B4-BE49-F238E27FC236}">
                <a16:creationId xmlns:a16="http://schemas.microsoft.com/office/drawing/2014/main" id="{F9A5823B-B3D1-F741-9FBC-62BC3C3FF203}"/>
              </a:ext>
            </a:extLst>
          </p:cNvPr>
          <p:cNvPicPr>
            <a:picLocks noGrp="1" noChangeAspect="1"/>
          </p:cNvPicPr>
          <p:nvPr>
            <p:ph type="pic" sz="quarter" idx="15"/>
          </p:nvPr>
        </p:nvPicPr>
        <p:blipFill rotWithShape="1">
          <a:blip r:embed="rId3"/>
          <a:srcRect t="5795" b="10602"/>
          <a:stretch/>
        </p:blipFill>
        <p:spPr>
          <a:xfrm>
            <a:off x="8153400" y="1108779"/>
            <a:ext cx="1994285" cy="1908816"/>
          </a:xfrm>
        </p:spPr>
      </p:pic>
      <p:sp>
        <p:nvSpPr>
          <p:cNvPr id="5" name="Text Placeholder 4">
            <a:extLst>
              <a:ext uri="{FF2B5EF4-FFF2-40B4-BE49-F238E27FC236}">
                <a16:creationId xmlns:a16="http://schemas.microsoft.com/office/drawing/2014/main" id="{9A44DED0-AB09-ED46-8025-A0AFDDF2AAE5}"/>
              </a:ext>
            </a:extLst>
          </p:cNvPr>
          <p:cNvSpPr>
            <a:spLocks noGrp="1"/>
          </p:cNvSpPr>
          <p:nvPr>
            <p:ph type="body" sz="quarter" idx="16"/>
          </p:nvPr>
        </p:nvSpPr>
        <p:spPr>
          <a:xfrm>
            <a:off x="572588" y="5538765"/>
            <a:ext cx="775995" cy="365125"/>
          </a:xfrm>
        </p:spPr>
        <p:txBody>
          <a:bodyPr>
            <a:normAutofit lnSpcReduction="10000"/>
          </a:bodyPr>
          <a:lstStyle/>
          <a:p>
            <a:r>
              <a:rPr lang="en-US"/>
              <a:t>11.2</a:t>
            </a:r>
          </a:p>
        </p:txBody>
      </p:sp>
      <p:sp>
        <p:nvSpPr>
          <p:cNvPr id="6" name="Text Placeholder 5">
            <a:extLst>
              <a:ext uri="{FF2B5EF4-FFF2-40B4-BE49-F238E27FC236}">
                <a16:creationId xmlns:a16="http://schemas.microsoft.com/office/drawing/2014/main" id="{A0C7C167-AF5A-0949-8146-427EFF0E2F37}"/>
              </a:ext>
            </a:extLst>
          </p:cNvPr>
          <p:cNvSpPr>
            <a:spLocks noGrp="1"/>
          </p:cNvSpPr>
          <p:nvPr>
            <p:ph type="body" sz="quarter" idx="17"/>
          </p:nvPr>
        </p:nvSpPr>
        <p:spPr>
          <a:xfrm>
            <a:off x="1620585" y="5513236"/>
            <a:ext cx="6007100" cy="1892300"/>
          </a:xfrm>
        </p:spPr>
        <p:txBody>
          <a:bodyPr/>
          <a:lstStyle/>
          <a:p>
            <a:r>
              <a:rPr lang="en-US"/>
              <a:t>If you paint over the nosecone and body, make sure to re-mark the alignment of the nosecone as in step 8.2</a:t>
            </a:r>
          </a:p>
        </p:txBody>
      </p:sp>
      <p:pic>
        <p:nvPicPr>
          <p:cNvPr id="14" name="Picture Placeholder 13" descr="A picture containing wall, indoor, red&#10;&#10;Description automatically generated">
            <a:extLst>
              <a:ext uri="{FF2B5EF4-FFF2-40B4-BE49-F238E27FC236}">
                <a16:creationId xmlns:a16="http://schemas.microsoft.com/office/drawing/2014/main" id="{DEE03299-5F68-0547-B9BB-578BCC007781}"/>
              </a:ext>
            </a:extLst>
          </p:cNvPr>
          <p:cNvPicPr>
            <a:picLocks noGrp="1" noChangeAspect="1"/>
          </p:cNvPicPr>
          <p:nvPr>
            <p:ph type="pic" sz="quarter" idx="18"/>
          </p:nvPr>
        </p:nvPicPr>
        <p:blipFill rotWithShape="1">
          <a:blip r:embed="rId4"/>
          <a:srcRect l="18601" t="8438" r="16637" b="3060"/>
          <a:stretch/>
        </p:blipFill>
        <p:spPr>
          <a:xfrm>
            <a:off x="10396308" y="1108779"/>
            <a:ext cx="957492" cy="3907413"/>
          </a:xfrm>
        </p:spPr>
      </p:pic>
      <p:sp>
        <p:nvSpPr>
          <p:cNvPr id="10" name="TextBox 9">
            <a:extLst>
              <a:ext uri="{FF2B5EF4-FFF2-40B4-BE49-F238E27FC236}">
                <a16:creationId xmlns:a16="http://schemas.microsoft.com/office/drawing/2014/main" id="{657D618C-ABE2-3F4B-91CA-1C27B3AA2204}"/>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11:</a:t>
            </a:r>
          </a:p>
        </p:txBody>
      </p:sp>
      <p:cxnSp>
        <p:nvCxnSpPr>
          <p:cNvPr id="15" name="Straight Connector 14">
            <a:extLst>
              <a:ext uri="{FF2B5EF4-FFF2-40B4-BE49-F238E27FC236}">
                <a16:creationId xmlns:a16="http://schemas.microsoft.com/office/drawing/2014/main" id="{A05D5133-F313-A445-87BC-68206DCD85B5}"/>
              </a:ext>
            </a:extLst>
          </p:cNvPr>
          <p:cNvCxnSpPr/>
          <p:nvPr/>
        </p:nvCxnSpPr>
        <p:spPr>
          <a:xfrm flipH="1">
            <a:off x="572586" y="5260006"/>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D37C378E-2BFC-354D-A879-0FCC17E5689C}"/>
              </a:ext>
            </a:extLst>
          </p:cNvPr>
          <p:cNvSpPr>
            <a:spLocks noGrp="1"/>
          </p:cNvSpPr>
          <p:nvPr>
            <p:ph type="body" sz="quarter" idx="19"/>
          </p:nvPr>
        </p:nvSpPr>
        <p:spPr/>
        <p:txBody>
          <a:bodyPr/>
          <a:lstStyle/>
          <a:p>
            <a:r>
              <a:rPr lang="en-US"/>
              <a:t>Rocket finishing (cont’d)</a:t>
            </a:r>
          </a:p>
        </p:txBody>
      </p:sp>
    </p:spTree>
    <p:extLst>
      <p:ext uri="{BB962C8B-B14F-4D97-AF65-F5344CB8AC3E}">
        <p14:creationId xmlns:p14="http://schemas.microsoft.com/office/powerpoint/2010/main" val="34637065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315181A1-DD07-3246-A87E-6582F7A5F509}"/>
              </a:ext>
            </a:extLst>
          </p:cNvPr>
          <p:cNvSpPr>
            <a:spLocks noGrp="1"/>
          </p:cNvSpPr>
          <p:nvPr>
            <p:ph type="body" sz="quarter" idx="17"/>
          </p:nvPr>
        </p:nvSpPr>
        <p:spPr>
          <a:xfrm>
            <a:off x="572588" y="2337046"/>
            <a:ext cx="6007100" cy="3962154"/>
          </a:xfrm>
        </p:spPr>
        <p:txBody>
          <a:bodyPr>
            <a:normAutofit/>
          </a:bodyPr>
          <a:lstStyle/>
          <a:p>
            <a:r>
              <a:rPr lang="en-US"/>
              <a:t>Rocket body from step 10</a:t>
            </a:r>
          </a:p>
          <a:p>
            <a:r>
              <a:rPr lang="en-US"/>
              <a:t>Parachute (</a:t>
            </a:r>
            <a:r>
              <a:rPr lang="en-US" b="1" i="1"/>
              <a:t>AA</a:t>
            </a:r>
            <a:r>
              <a:rPr lang="en-US"/>
              <a:t>)</a:t>
            </a:r>
          </a:p>
          <a:p>
            <a:r>
              <a:rPr lang="en-US"/>
              <a:t>Shock cord (</a:t>
            </a:r>
            <a:r>
              <a:rPr lang="en-US" b="1" i="1"/>
              <a:t>T</a:t>
            </a:r>
            <a:r>
              <a:rPr lang="en-US"/>
              <a:t>)</a:t>
            </a:r>
          </a:p>
          <a:p>
            <a:r>
              <a:rPr lang="en-US"/>
              <a:t>Quick link (</a:t>
            </a:r>
            <a:r>
              <a:rPr lang="en-US" b="1" i="1"/>
              <a:t>U</a:t>
            </a:r>
            <a:r>
              <a:rPr lang="en-US"/>
              <a:t>)</a:t>
            </a:r>
          </a:p>
          <a:p>
            <a:r>
              <a:rPr lang="en-US"/>
              <a:t>Quick link (</a:t>
            </a:r>
            <a:r>
              <a:rPr lang="en-US" b="1" i="1"/>
              <a:t>V</a:t>
            </a:r>
            <a:r>
              <a:rPr lang="en-US"/>
              <a:t>)</a:t>
            </a:r>
          </a:p>
          <a:p>
            <a:r>
              <a:rPr lang="en-US"/>
              <a:t>Scissors</a:t>
            </a:r>
          </a:p>
        </p:txBody>
      </p:sp>
      <p:sp>
        <p:nvSpPr>
          <p:cNvPr id="15" name="Text Placeholder 14">
            <a:extLst>
              <a:ext uri="{FF2B5EF4-FFF2-40B4-BE49-F238E27FC236}">
                <a16:creationId xmlns:a16="http://schemas.microsoft.com/office/drawing/2014/main" id="{B2D10966-7373-C44C-86B8-C734AD447F10}"/>
              </a:ext>
            </a:extLst>
          </p:cNvPr>
          <p:cNvSpPr>
            <a:spLocks noGrp="1"/>
          </p:cNvSpPr>
          <p:nvPr>
            <p:ph type="body" sz="quarter" idx="19"/>
          </p:nvPr>
        </p:nvSpPr>
        <p:spPr/>
        <p:txBody>
          <a:bodyPr/>
          <a:lstStyle/>
          <a:p>
            <a:r>
              <a:rPr lang="en-US"/>
              <a:t>Prepare flight system</a:t>
            </a:r>
          </a:p>
        </p:txBody>
      </p:sp>
      <p:sp>
        <p:nvSpPr>
          <p:cNvPr id="11" name="TextBox 10">
            <a:extLst>
              <a:ext uri="{FF2B5EF4-FFF2-40B4-BE49-F238E27FC236}">
                <a16:creationId xmlns:a16="http://schemas.microsoft.com/office/drawing/2014/main" id="{3387D6B3-44E4-1440-BBAF-D653EC0370EB}"/>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12:</a:t>
            </a:r>
          </a:p>
        </p:txBody>
      </p:sp>
      <p:pic>
        <p:nvPicPr>
          <p:cNvPr id="17" name="Picture 2">
            <a:extLst>
              <a:ext uri="{FF2B5EF4-FFF2-40B4-BE49-F238E27FC236}">
                <a16:creationId xmlns:a16="http://schemas.microsoft.com/office/drawing/2014/main" id="{C88653F1-BD29-2B45-A77B-F468F91A9FD0}"/>
              </a:ext>
            </a:extLst>
          </p:cNvPr>
          <p:cNvPicPr>
            <a:picLocks noGrp="1" noChangeAspect="1" noChangeArrowheads="1"/>
          </p:cNvPicPr>
          <p:nvPr>
            <p:ph type="pic" sz="quarter" idx="18"/>
          </p:nvPr>
        </p:nvPicPr>
        <p:blipFill rotWithShape="1">
          <a:blip r:embed="rId2">
            <a:extLst>
              <a:ext uri="{28A0092B-C50C-407E-A947-70E740481C1C}">
                <a14:useLocalDpi xmlns:a14="http://schemas.microsoft.com/office/drawing/2010/main" val="0"/>
              </a:ext>
            </a:extLst>
          </a:blip>
          <a:srcRect l="-21" r="-449"/>
          <a:stretch/>
        </p:blipFill>
        <p:spPr bwMode="auto">
          <a:xfrm>
            <a:off x="2067025" y="4854388"/>
            <a:ext cx="8315061" cy="144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713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316F74-EBAA-0F46-BC0C-1738D8B46F89}"/>
              </a:ext>
            </a:extLst>
          </p:cNvPr>
          <p:cNvSpPr>
            <a:spLocks noGrp="1"/>
          </p:cNvSpPr>
          <p:nvPr>
            <p:ph type="body" sz="quarter" idx="13"/>
          </p:nvPr>
        </p:nvSpPr>
        <p:spPr/>
        <p:txBody>
          <a:bodyPr>
            <a:normAutofit lnSpcReduction="10000"/>
          </a:bodyPr>
          <a:lstStyle/>
          <a:p>
            <a:r>
              <a:rPr lang="en-US"/>
              <a:t>12.1</a:t>
            </a:r>
          </a:p>
        </p:txBody>
      </p:sp>
      <p:sp>
        <p:nvSpPr>
          <p:cNvPr id="3" name="Text Placeholder 2">
            <a:extLst>
              <a:ext uri="{FF2B5EF4-FFF2-40B4-BE49-F238E27FC236}">
                <a16:creationId xmlns:a16="http://schemas.microsoft.com/office/drawing/2014/main" id="{6C75C6B9-00B5-124B-A28E-4E05D96FCD02}"/>
              </a:ext>
            </a:extLst>
          </p:cNvPr>
          <p:cNvSpPr>
            <a:spLocks noGrp="1"/>
          </p:cNvSpPr>
          <p:nvPr>
            <p:ph type="body" sz="quarter" idx="14"/>
          </p:nvPr>
        </p:nvSpPr>
        <p:spPr>
          <a:xfrm>
            <a:off x="1614488" y="1039280"/>
            <a:ext cx="9745407" cy="1567132"/>
          </a:xfrm>
        </p:spPr>
        <p:txBody>
          <a:bodyPr>
            <a:normAutofit/>
          </a:bodyPr>
          <a:lstStyle/>
          <a:p>
            <a:pPr algn="just"/>
            <a:r>
              <a:rPr lang="en-US" dirty="0"/>
              <a:t>The length of the shock cord should be 3 times the length of the rocket body plus 6” to accommodate attaching the cord to the engine mount in the lower body. (The picture below shows the relative lengths needed.)</a:t>
            </a:r>
          </a:p>
          <a:p>
            <a:r>
              <a:rPr lang="en-US" dirty="0"/>
              <a:t>Cut the shock cord to the appropriate length.</a:t>
            </a:r>
          </a:p>
        </p:txBody>
      </p:sp>
      <p:sp>
        <p:nvSpPr>
          <p:cNvPr id="10" name="TextBox 9">
            <a:extLst>
              <a:ext uri="{FF2B5EF4-FFF2-40B4-BE49-F238E27FC236}">
                <a16:creationId xmlns:a16="http://schemas.microsoft.com/office/drawing/2014/main" id="{1B5ABF87-88BB-A240-9F7E-AD8E6B5B6B76}"/>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12:</a:t>
            </a:r>
          </a:p>
        </p:txBody>
      </p:sp>
      <p:pic>
        <p:nvPicPr>
          <p:cNvPr id="6146" name="Picture 2">
            <a:extLst>
              <a:ext uri="{FF2B5EF4-FFF2-40B4-BE49-F238E27FC236}">
                <a16:creationId xmlns:a16="http://schemas.microsoft.com/office/drawing/2014/main" id="{9A3D2802-8883-4D40-9EDD-ED06049CC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8" y="3884124"/>
            <a:ext cx="9745407" cy="1567132"/>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6">
            <a:extLst>
              <a:ext uri="{FF2B5EF4-FFF2-40B4-BE49-F238E27FC236}">
                <a16:creationId xmlns:a16="http://schemas.microsoft.com/office/drawing/2014/main" id="{5FE993F6-D8A1-2646-BC2B-ECE8D118A733}"/>
              </a:ext>
            </a:extLst>
          </p:cNvPr>
          <p:cNvSpPr txBox="1">
            <a:spLocks/>
          </p:cNvSpPr>
          <p:nvPr/>
        </p:nvSpPr>
        <p:spPr>
          <a:xfrm>
            <a:off x="2021305" y="-1"/>
            <a:ext cx="6481011" cy="8635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Prepare flight system (cont’d)</a:t>
            </a:r>
          </a:p>
        </p:txBody>
      </p:sp>
    </p:spTree>
    <p:extLst>
      <p:ext uri="{BB962C8B-B14F-4D97-AF65-F5344CB8AC3E}">
        <p14:creationId xmlns:p14="http://schemas.microsoft.com/office/powerpoint/2010/main" val="17715869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BB16C7-6112-2044-83AC-01D562FF0C2A}"/>
              </a:ext>
            </a:extLst>
          </p:cNvPr>
          <p:cNvSpPr>
            <a:spLocks noGrp="1"/>
          </p:cNvSpPr>
          <p:nvPr>
            <p:ph type="body" sz="quarter" idx="13"/>
          </p:nvPr>
        </p:nvSpPr>
        <p:spPr/>
        <p:txBody>
          <a:bodyPr>
            <a:normAutofit lnSpcReduction="10000"/>
          </a:bodyPr>
          <a:lstStyle/>
          <a:p>
            <a:r>
              <a:rPr lang="en-US"/>
              <a:t>12.2</a:t>
            </a:r>
          </a:p>
        </p:txBody>
      </p:sp>
      <p:sp>
        <p:nvSpPr>
          <p:cNvPr id="3" name="Text Placeholder 2">
            <a:extLst>
              <a:ext uri="{FF2B5EF4-FFF2-40B4-BE49-F238E27FC236}">
                <a16:creationId xmlns:a16="http://schemas.microsoft.com/office/drawing/2014/main" id="{49860D7E-7E0F-4D41-AE37-E2850543E0B4}"/>
              </a:ext>
            </a:extLst>
          </p:cNvPr>
          <p:cNvSpPr>
            <a:spLocks noGrp="1"/>
          </p:cNvSpPr>
          <p:nvPr>
            <p:ph type="body" sz="quarter" idx="14"/>
          </p:nvPr>
        </p:nvSpPr>
        <p:spPr/>
        <p:txBody>
          <a:bodyPr/>
          <a:lstStyle/>
          <a:p>
            <a:r>
              <a:rPr lang="en-US"/>
              <a:t>Interlock the swivel and quick link as shown.</a:t>
            </a:r>
          </a:p>
          <a:p>
            <a:endParaRPr lang="en-US"/>
          </a:p>
        </p:txBody>
      </p:sp>
      <p:pic>
        <p:nvPicPr>
          <p:cNvPr id="12" name="Picture Placeholder 11" descr="A picture containing indoor, metalware, chain, metal&#10;&#10;Description automatically generated">
            <a:extLst>
              <a:ext uri="{FF2B5EF4-FFF2-40B4-BE49-F238E27FC236}">
                <a16:creationId xmlns:a16="http://schemas.microsoft.com/office/drawing/2014/main" id="{0AD12867-5C0E-B048-B799-69933E007851}"/>
              </a:ext>
            </a:extLst>
          </p:cNvPr>
          <p:cNvPicPr>
            <a:picLocks noGrp="1" noChangeAspect="1"/>
          </p:cNvPicPr>
          <p:nvPr>
            <p:ph type="pic" sz="quarter" idx="15"/>
          </p:nvPr>
        </p:nvPicPr>
        <p:blipFill rotWithShape="1">
          <a:blip r:embed="rId2"/>
          <a:srcRect t="660" b="-1022"/>
          <a:stretch/>
        </p:blipFill>
        <p:spPr>
          <a:xfrm>
            <a:off x="6951029" y="1159275"/>
            <a:ext cx="1335132" cy="1684810"/>
          </a:xfrm>
        </p:spPr>
      </p:pic>
      <p:sp>
        <p:nvSpPr>
          <p:cNvPr id="5" name="Text Placeholder 4">
            <a:extLst>
              <a:ext uri="{FF2B5EF4-FFF2-40B4-BE49-F238E27FC236}">
                <a16:creationId xmlns:a16="http://schemas.microsoft.com/office/drawing/2014/main" id="{7087510C-B4F2-A340-9AEE-E04AE9ADB1AF}"/>
              </a:ext>
            </a:extLst>
          </p:cNvPr>
          <p:cNvSpPr>
            <a:spLocks noGrp="1"/>
          </p:cNvSpPr>
          <p:nvPr>
            <p:ph type="body" sz="quarter" idx="16"/>
          </p:nvPr>
        </p:nvSpPr>
        <p:spPr>
          <a:xfrm>
            <a:off x="572588" y="3797073"/>
            <a:ext cx="775995" cy="365125"/>
          </a:xfrm>
        </p:spPr>
        <p:txBody>
          <a:bodyPr>
            <a:normAutofit lnSpcReduction="10000"/>
          </a:bodyPr>
          <a:lstStyle/>
          <a:p>
            <a:r>
              <a:rPr lang="en-US"/>
              <a:t>12.3</a:t>
            </a:r>
          </a:p>
        </p:txBody>
      </p:sp>
      <p:sp>
        <p:nvSpPr>
          <p:cNvPr id="6" name="Text Placeholder 5">
            <a:extLst>
              <a:ext uri="{FF2B5EF4-FFF2-40B4-BE49-F238E27FC236}">
                <a16:creationId xmlns:a16="http://schemas.microsoft.com/office/drawing/2014/main" id="{D1F39EAC-F663-3242-A785-138E7042E51A}"/>
              </a:ext>
            </a:extLst>
          </p:cNvPr>
          <p:cNvSpPr>
            <a:spLocks noGrp="1"/>
          </p:cNvSpPr>
          <p:nvPr>
            <p:ph type="body" sz="quarter" idx="17"/>
          </p:nvPr>
        </p:nvSpPr>
        <p:spPr>
          <a:xfrm>
            <a:off x="1620585" y="3771544"/>
            <a:ext cx="4701838" cy="1892300"/>
          </a:xfrm>
        </p:spPr>
        <p:txBody>
          <a:bodyPr/>
          <a:lstStyle/>
          <a:p>
            <a:pPr algn="just"/>
            <a:r>
              <a:rPr lang="en-US"/>
              <a:t>Attach the swivel to the shock cord approximately 1/3 of the way down one side of the shock cord. </a:t>
            </a:r>
          </a:p>
          <a:p>
            <a:pPr algn="just"/>
            <a:r>
              <a:rPr lang="en-US"/>
              <a:t>Start by pulling one loop through the swivel ring.</a:t>
            </a:r>
          </a:p>
        </p:txBody>
      </p:sp>
      <p:pic>
        <p:nvPicPr>
          <p:cNvPr id="14" name="Picture Placeholder 13" descr="A close-up of a key&#10;&#10;Description automatically generated with medium confidence">
            <a:extLst>
              <a:ext uri="{FF2B5EF4-FFF2-40B4-BE49-F238E27FC236}">
                <a16:creationId xmlns:a16="http://schemas.microsoft.com/office/drawing/2014/main" id="{BEB91575-93A5-EA46-B452-0FC34F1C27AA}"/>
              </a:ext>
            </a:extLst>
          </p:cNvPr>
          <p:cNvPicPr>
            <a:picLocks noGrp="1" noChangeAspect="1"/>
          </p:cNvPicPr>
          <p:nvPr>
            <p:ph type="pic" sz="quarter" idx="18"/>
          </p:nvPr>
        </p:nvPicPr>
        <p:blipFill>
          <a:blip r:embed="rId3"/>
          <a:srcRect t="5395" b="5395"/>
          <a:stretch>
            <a:fillRect/>
          </a:stretch>
        </p:blipFill>
        <p:spPr>
          <a:xfrm>
            <a:off x="8502063" y="1159275"/>
            <a:ext cx="2807023" cy="1659708"/>
          </a:xfrm>
        </p:spPr>
      </p:pic>
      <p:sp>
        <p:nvSpPr>
          <p:cNvPr id="10" name="TextBox 9">
            <a:extLst>
              <a:ext uri="{FF2B5EF4-FFF2-40B4-BE49-F238E27FC236}">
                <a16:creationId xmlns:a16="http://schemas.microsoft.com/office/drawing/2014/main" id="{63A70927-B120-FD44-AF1E-579BEA31D645}"/>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12:</a:t>
            </a:r>
          </a:p>
        </p:txBody>
      </p:sp>
      <p:cxnSp>
        <p:nvCxnSpPr>
          <p:cNvPr id="17" name="Straight Connector 16">
            <a:extLst>
              <a:ext uri="{FF2B5EF4-FFF2-40B4-BE49-F238E27FC236}">
                <a16:creationId xmlns:a16="http://schemas.microsoft.com/office/drawing/2014/main" id="{0687CFF2-7E89-6344-977E-773262DE8DCF}"/>
              </a:ext>
            </a:extLst>
          </p:cNvPr>
          <p:cNvCxnSpPr/>
          <p:nvPr/>
        </p:nvCxnSpPr>
        <p:spPr>
          <a:xfrm flipH="1">
            <a:off x="572586" y="3310210"/>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 Placeholder 6">
            <a:extLst>
              <a:ext uri="{FF2B5EF4-FFF2-40B4-BE49-F238E27FC236}">
                <a16:creationId xmlns:a16="http://schemas.microsoft.com/office/drawing/2014/main" id="{C62452D2-9150-6544-9EAD-C1711AAB720B}"/>
              </a:ext>
            </a:extLst>
          </p:cNvPr>
          <p:cNvSpPr>
            <a:spLocks noGrp="1"/>
          </p:cNvSpPr>
          <p:nvPr>
            <p:ph type="body" sz="quarter" idx="19"/>
          </p:nvPr>
        </p:nvSpPr>
        <p:spPr>
          <a:xfrm>
            <a:off x="2021305" y="-1"/>
            <a:ext cx="6481011" cy="863599"/>
          </a:xfrm>
        </p:spPr>
        <p:txBody>
          <a:bodyPr/>
          <a:lstStyle/>
          <a:p>
            <a:r>
              <a:rPr lang="en-US"/>
              <a:t>Prepare flight system (cont’d)</a:t>
            </a:r>
          </a:p>
        </p:txBody>
      </p:sp>
    </p:spTree>
    <p:extLst>
      <p:ext uri="{BB962C8B-B14F-4D97-AF65-F5344CB8AC3E}">
        <p14:creationId xmlns:p14="http://schemas.microsoft.com/office/powerpoint/2010/main" val="8337540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F245B14-D4DC-8F49-8CAF-342B2C7E32EC}"/>
              </a:ext>
            </a:extLst>
          </p:cNvPr>
          <p:cNvSpPr>
            <a:spLocks noGrp="1"/>
          </p:cNvSpPr>
          <p:nvPr>
            <p:ph type="body" sz="quarter" idx="13"/>
          </p:nvPr>
        </p:nvSpPr>
        <p:spPr/>
        <p:txBody>
          <a:bodyPr>
            <a:normAutofit lnSpcReduction="10000"/>
          </a:bodyPr>
          <a:lstStyle/>
          <a:p>
            <a:r>
              <a:rPr lang="en-US"/>
              <a:t>12.4</a:t>
            </a:r>
          </a:p>
        </p:txBody>
      </p:sp>
      <p:sp>
        <p:nvSpPr>
          <p:cNvPr id="3" name="Text Placeholder 2">
            <a:extLst>
              <a:ext uri="{FF2B5EF4-FFF2-40B4-BE49-F238E27FC236}">
                <a16:creationId xmlns:a16="http://schemas.microsoft.com/office/drawing/2014/main" id="{6474A0D2-EDDF-F64C-8224-612F468A6827}"/>
              </a:ext>
            </a:extLst>
          </p:cNvPr>
          <p:cNvSpPr>
            <a:spLocks noGrp="1"/>
          </p:cNvSpPr>
          <p:nvPr>
            <p:ph type="body" sz="quarter" idx="14"/>
          </p:nvPr>
        </p:nvSpPr>
        <p:spPr/>
        <p:txBody>
          <a:bodyPr/>
          <a:lstStyle/>
          <a:p>
            <a:r>
              <a:rPr lang="en-US"/>
              <a:t>Loop the back of the cord around the swivel head and pull the cord taut.</a:t>
            </a:r>
          </a:p>
        </p:txBody>
      </p:sp>
      <p:sp>
        <p:nvSpPr>
          <p:cNvPr id="5" name="Text Placeholder 4">
            <a:extLst>
              <a:ext uri="{FF2B5EF4-FFF2-40B4-BE49-F238E27FC236}">
                <a16:creationId xmlns:a16="http://schemas.microsoft.com/office/drawing/2014/main" id="{14707E51-4394-9A4F-AB28-7AB486D6AAD5}"/>
              </a:ext>
            </a:extLst>
          </p:cNvPr>
          <p:cNvSpPr>
            <a:spLocks noGrp="1"/>
          </p:cNvSpPr>
          <p:nvPr>
            <p:ph type="body" sz="quarter" idx="16"/>
          </p:nvPr>
        </p:nvSpPr>
        <p:spPr/>
        <p:txBody>
          <a:bodyPr>
            <a:normAutofit lnSpcReduction="10000"/>
          </a:bodyPr>
          <a:lstStyle/>
          <a:p>
            <a:r>
              <a:rPr lang="en-US"/>
              <a:t>12.5</a:t>
            </a:r>
          </a:p>
        </p:txBody>
      </p:sp>
      <p:sp>
        <p:nvSpPr>
          <p:cNvPr id="6" name="Text Placeholder 5">
            <a:extLst>
              <a:ext uri="{FF2B5EF4-FFF2-40B4-BE49-F238E27FC236}">
                <a16:creationId xmlns:a16="http://schemas.microsoft.com/office/drawing/2014/main" id="{15E82A41-23DE-404B-877C-E2E0B3326A0A}"/>
              </a:ext>
            </a:extLst>
          </p:cNvPr>
          <p:cNvSpPr>
            <a:spLocks noGrp="1"/>
          </p:cNvSpPr>
          <p:nvPr>
            <p:ph type="body" sz="quarter" idx="17"/>
          </p:nvPr>
        </p:nvSpPr>
        <p:spPr/>
        <p:txBody>
          <a:bodyPr/>
          <a:lstStyle/>
          <a:p>
            <a:r>
              <a:rPr lang="en-US"/>
              <a:t>Pull the cord tight down around the ring.</a:t>
            </a:r>
          </a:p>
        </p:txBody>
      </p:sp>
      <p:sp>
        <p:nvSpPr>
          <p:cNvPr id="15" name="TextBox 14">
            <a:extLst>
              <a:ext uri="{FF2B5EF4-FFF2-40B4-BE49-F238E27FC236}">
                <a16:creationId xmlns:a16="http://schemas.microsoft.com/office/drawing/2014/main" id="{050B86F3-8E2A-E149-959F-6D5F333DACAE}"/>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12:</a:t>
            </a:r>
          </a:p>
        </p:txBody>
      </p:sp>
      <p:sp>
        <p:nvSpPr>
          <p:cNvPr id="16" name="Text Placeholder 6">
            <a:extLst>
              <a:ext uri="{FF2B5EF4-FFF2-40B4-BE49-F238E27FC236}">
                <a16:creationId xmlns:a16="http://schemas.microsoft.com/office/drawing/2014/main" id="{713EEF18-B09E-064E-955E-671AEE862951}"/>
              </a:ext>
            </a:extLst>
          </p:cNvPr>
          <p:cNvSpPr>
            <a:spLocks noGrp="1"/>
          </p:cNvSpPr>
          <p:nvPr>
            <p:ph type="body" sz="quarter" idx="19"/>
          </p:nvPr>
        </p:nvSpPr>
        <p:spPr>
          <a:xfrm>
            <a:off x="2021305" y="-1"/>
            <a:ext cx="6481011" cy="863599"/>
          </a:xfrm>
        </p:spPr>
        <p:txBody>
          <a:bodyPr/>
          <a:lstStyle/>
          <a:p>
            <a:r>
              <a:rPr lang="en-US"/>
              <a:t>Prepare flight system (cont’d)</a:t>
            </a:r>
          </a:p>
        </p:txBody>
      </p:sp>
      <p:pic>
        <p:nvPicPr>
          <p:cNvPr id="27" name="Picture 26" descr="A close-up of a cord&#10;&#10;Description automatically generated with low confidence">
            <a:extLst>
              <a:ext uri="{FF2B5EF4-FFF2-40B4-BE49-F238E27FC236}">
                <a16:creationId xmlns:a16="http://schemas.microsoft.com/office/drawing/2014/main" id="{D32D5BAA-2011-2303-3E9F-FBFE96BD17D8}"/>
              </a:ext>
            </a:extLst>
          </p:cNvPr>
          <p:cNvPicPr>
            <a:picLocks noChangeAspect="1"/>
          </p:cNvPicPr>
          <p:nvPr/>
        </p:nvPicPr>
        <p:blipFill>
          <a:blip r:embed="rId2"/>
          <a:stretch>
            <a:fillRect/>
          </a:stretch>
        </p:blipFill>
        <p:spPr>
          <a:xfrm>
            <a:off x="8153400" y="1046163"/>
            <a:ext cx="2231571" cy="1818316"/>
          </a:xfrm>
          <a:prstGeom prst="rect">
            <a:avLst/>
          </a:prstGeom>
        </p:spPr>
      </p:pic>
      <p:cxnSp>
        <p:nvCxnSpPr>
          <p:cNvPr id="32" name="Straight Connector 31">
            <a:extLst>
              <a:ext uri="{FF2B5EF4-FFF2-40B4-BE49-F238E27FC236}">
                <a16:creationId xmlns:a16="http://schemas.microsoft.com/office/drawing/2014/main" id="{86EED2AF-2B15-C157-329E-562153D9AED7}"/>
              </a:ext>
            </a:extLst>
          </p:cNvPr>
          <p:cNvCxnSpPr/>
          <p:nvPr/>
        </p:nvCxnSpPr>
        <p:spPr>
          <a:xfrm flipH="1">
            <a:off x="572586" y="3310210"/>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34" name="Picture 33" descr="A close up of a cord&#10;&#10;Description automatically generated with low confidence">
            <a:extLst>
              <a:ext uri="{FF2B5EF4-FFF2-40B4-BE49-F238E27FC236}">
                <a16:creationId xmlns:a16="http://schemas.microsoft.com/office/drawing/2014/main" id="{65C7FEB9-37E8-A967-C461-1C1F4A212B2C}"/>
              </a:ext>
            </a:extLst>
          </p:cNvPr>
          <p:cNvPicPr>
            <a:picLocks noChangeAspect="1"/>
          </p:cNvPicPr>
          <p:nvPr/>
        </p:nvPicPr>
        <p:blipFill>
          <a:blip r:embed="rId3"/>
          <a:stretch>
            <a:fillRect/>
          </a:stretch>
        </p:blipFill>
        <p:spPr>
          <a:xfrm>
            <a:off x="8153400" y="3547789"/>
            <a:ext cx="2231571" cy="3025859"/>
          </a:xfrm>
          <a:prstGeom prst="rect">
            <a:avLst/>
          </a:prstGeom>
        </p:spPr>
      </p:pic>
    </p:spTree>
    <p:extLst>
      <p:ext uri="{BB962C8B-B14F-4D97-AF65-F5344CB8AC3E}">
        <p14:creationId xmlns:p14="http://schemas.microsoft.com/office/powerpoint/2010/main" val="35781099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6F07FA-EE09-4E40-B36E-535BB3AC3459}"/>
              </a:ext>
            </a:extLst>
          </p:cNvPr>
          <p:cNvSpPr>
            <a:spLocks noGrp="1"/>
          </p:cNvSpPr>
          <p:nvPr>
            <p:ph type="body" sz="quarter" idx="13"/>
          </p:nvPr>
        </p:nvSpPr>
        <p:spPr/>
        <p:txBody>
          <a:bodyPr>
            <a:normAutofit lnSpcReduction="10000"/>
          </a:bodyPr>
          <a:lstStyle/>
          <a:p>
            <a:r>
              <a:rPr lang="en-US"/>
              <a:t>12.6</a:t>
            </a:r>
          </a:p>
        </p:txBody>
      </p:sp>
      <p:sp>
        <p:nvSpPr>
          <p:cNvPr id="3" name="Text Placeholder 2">
            <a:extLst>
              <a:ext uri="{FF2B5EF4-FFF2-40B4-BE49-F238E27FC236}">
                <a16:creationId xmlns:a16="http://schemas.microsoft.com/office/drawing/2014/main" id="{12284633-21DA-EB4C-8B97-748BD8B8473A}"/>
              </a:ext>
            </a:extLst>
          </p:cNvPr>
          <p:cNvSpPr>
            <a:spLocks noGrp="1"/>
          </p:cNvSpPr>
          <p:nvPr>
            <p:ph type="body" sz="quarter" idx="14"/>
          </p:nvPr>
        </p:nvSpPr>
        <p:spPr>
          <a:xfrm>
            <a:off x="1614489" y="1039280"/>
            <a:ext cx="5578791" cy="1892300"/>
          </a:xfrm>
        </p:spPr>
        <p:txBody>
          <a:bodyPr/>
          <a:lstStyle/>
          <a:p>
            <a:pPr algn="just"/>
            <a:r>
              <a:rPr lang="en-US"/>
              <a:t>Gather the shroud lines of the parachute. Most parachutes have 4 or more lines so be sure to include all of them. Extend the lines away from the parachute and tie a knotted loop in the bundle of lines, approximately 3” from the end of the cords.</a:t>
            </a:r>
          </a:p>
          <a:p>
            <a:endParaRPr lang="en-US"/>
          </a:p>
        </p:txBody>
      </p:sp>
      <p:sp>
        <p:nvSpPr>
          <p:cNvPr id="5" name="Text Placeholder 4">
            <a:extLst>
              <a:ext uri="{FF2B5EF4-FFF2-40B4-BE49-F238E27FC236}">
                <a16:creationId xmlns:a16="http://schemas.microsoft.com/office/drawing/2014/main" id="{E5E55360-2DC4-AA4D-B579-2B242E5A098B}"/>
              </a:ext>
            </a:extLst>
          </p:cNvPr>
          <p:cNvSpPr>
            <a:spLocks noGrp="1"/>
          </p:cNvSpPr>
          <p:nvPr>
            <p:ph type="body" sz="quarter" idx="16"/>
          </p:nvPr>
        </p:nvSpPr>
        <p:spPr>
          <a:xfrm>
            <a:off x="572588" y="4131453"/>
            <a:ext cx="775995" cy="365125"/>
          </a:xfrm>
        </p:spPr>
        <p:txBody>
          <a:bodyPr>
            <a:normAutofit lnSpcReduction="10000"/>
          </a:bodyPr>
          <a:lstStyle/>
          <a:p>
            <a:r>
              <a:rPr lang="en-US"/>
              <a:t>12.7</a:t>
            </a:r>
          </a:p>
        </p:txBody>
      </p:sp>
      <p:sp>
        <p:nvSpPr>
          <p:cNvPr id="6" name="Text Placeholder 5">
            <a:extLst>
              <a:ext uri="{FF2B5EF4-FFF2-40B4-BE49-F238E27FC236}">
                <a16:creationId xmlns:a16="http://schemas.microsoft.com/office/drawing/2014/main" id="{024039E2-8BBA-7540-A562-4854ED06017B}"/>
              </a:ext>
            </a:extLst>
          </p:cNvPr>
          <p:cNvSpPr>
            <a:spLocks noGrp="1"/>
          </p:cNvSpPr>
          <p:nvPr>
            <p:ph type="body" sz="quarter" idx="17"/>
          </p:nvPr>
        </p:nvSpPr>
        <p:spPr>
          <a:xfrm>
            <a:off x="1620585" y="4105924"/>
            <a:ext cx="5572695" cy="1892300"/>
          </a:xfrm>
        </p:spPr>
        <p:txBody>
          <a:bodyPr/>
          <a:lstStyle/>
          <a:p>
            <a:pPr algn="just"/>
            <a:r>
              <a:rPr lang="en-US"/>
              <a:t>Place the loop of parachute lines into the open quick link. Close the quick link and ensure it is tight. </a:t>
            </a:r>
            <a:endParaRPr lang="en-US">
              <a:cs typeface="Calibri"/>
            </a:endParaRPr>
          </a:p>
          <a:p>
            <a:endParaRPr lang="en-US"/>
          </a:p>
        </p:txBody>
      </p:sp>
      <p:sp>
        <p:nvSpPr>
          <p:cNvPr id="10" name="TextBox 9">
            <a:extLst>
              <a:ext uri="{FF2B5EF4-FFF2-40B4-BE49-F238E27FC236}">
                <a16:creationId xmlns:a16="http://schemas.microsoft.com/office/drawing/2014/main" id="{9E1EC9E1-1BF0-6743-91A2-A202E66AAB31}"/>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12:</a:t>
            </a:r>
          </a:p>
        </p:txBody>
      </p:sp>
      <p:cxnSp>
        <p:nvCxnSpPr>
          <p:cNvPr id="15" name="Straight Connector 14">
            <a:extLst>
              <a:ext uri="{FF2B5EF4-FFF2-40B4-BE49-F238E27FC236}">
                <a16:creationId xmlns:a16="http://schemas.microsoft.com/office/drawing/2014/main" id="{1FF67145-78D7-BE44-ABCF-32010D7F28FC}"/>
              </a:ext>
            </a:extLst>
          </p:cNvPr>
          <p:cNvCxnSpPr/>
          <p:nvPr/>
        </p:nvCxnSpPr>
        <p:spPr>
          <a:xfrm flipH="1">
            <a:off x="572586" y="3788026"/>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21" name="Picture Placeholder 20" descr="A picture containing necktie, shirt, person, wearing&#10;&#10;Description automatically generated">
            <a:extLst>
              <a:ext uri="{FF2B5EF4-FFF2-40B4-BE49-F238E27FC236}">
                <a16:creationId xmlns:a16="http://schemas.microsoft.com/office/drawing/2014/main" id="{BA1D24D9-3601-3744-8FFD-208B71228806}"/>
              </a:ext>
            </a:extLst>
          </p:cNvPr>
          <p:cNvPicPr>
            <a:picLocks noGrp="1" noChangeAspect="1"/>
          </p:cNvPicPr>
          <p:nvPr>
            <p:ph type="pic" sz="quarter" idx="15"/>
          </p:nvPr>
        </p:nvPicPr>
        <p:blipFill rotWithShape="1">
          <a:blip r:embed="rId2"/>
          <a:srcRect l="5739" r="8399"/>
          <a:stretch/>
        </p:blipFill>
        <p:spPr>
          <a:xfrm>
            <a:off x="7721948" y="1109103"/>
            <a:ext cx="2686972" cy="2347103"/>
          </a:xfrm>
        </p:spPr>
      </p:pic>
      <p:sp>
        <p:nvSpPr>
          <p:cNvPr id="11" name="Text Placeholder 6">
            <a:extLst>
              <a:ext uri="{FF2B5EF4-FFF2-40B4-BE49-F238E27FC236}">
                <a16:creationId xmlns:a16="http://schemas.microsoft.com/office/drawing/2014/main" id="{9792497B-C5EE-1F45-9463-1B1A78C4D02F}"/>
              </a:ext>
            </a:extLst>
          </p:cNvPr>
          <p:cNvSpPr>
            <a:spLocks noGrp="1"/>
          </p:cNvSpPr>
          <p:nvPr>
            <p:ph type="body" sz="quarter" idx="19"/>
          </p:nvPr>
        </p:nvSpPr>
        <p:spPr>
          <a:xfrm>
            <a:off x="2021305" y="-1"/>
            <a:ext cx="6481011" cy="863599"/>
          </a:xfrm>
        </p:spPr>
        <p:txBody>
          <a:bodyPr/>
          <a:lstStyle/>
          <a:p>
            <a:r>
              <a:rPr lang="en-US"/>
              <a:t>Prepare flight system (cont’d)</a:t>
            </a:r>
          </a:p>
        </p:txBody>
      </p:sp>
      <p:pic>
        <p:nvPicPr>
          <p:cNvPr id="9" name="Picture Placeholder 8" descr="A picture containing person, indoor&#10;&#10;Description automatically generated">
            <a:extLst>
              <a:ext uri="{FF2B5EF4-FFF2-40B4-BE49-F238E27FC236}">
                <a16:creationId xmlns:a16="http://schemas.microsoft.com/office/drawing/2014/main" id="{A94599D7-B1B2-E448-BAD9-9AE03A11F832}"/>
              </a:ext>
            </a:extLst>
          </p:cNvPr>
          <p:cNvPicPr>
            <a:picLocks noGrp="1" noChangeAspect="1"/>
          </p:cNvPicPr>
          <p:nvPr>
            <p:ph type="pic" sz="quarter" idx="18"/>
          </p:nvPr>
        </p:nvPicPr>
        <p:blipFill rotWithShape="1">
          <a:blip r:embed="rId3"/>
          <a:srcRect l="20244" t="4601" r="10357" b="6713"/>
          <a:stretch/>
        </p:blipFill>
        <p:spPr>
          <a:xfrm rot="16200000">
            <a:off x="8378652" y="3403694"/>
            <a:ext cx="2067982" cy="3523500"/>
          </a:xfrm>
        </p:spPr>
      </p:pic>
    </p:spTree>
    <p:extLst>
      <p:ext uri="{BB962C8B-B14F-4D97-AF65-F5344CB8AC3E}">
        <p14:creationId xmlns:p14="http://schemas.microsoft.com/office/powerpoint/2010/main" val="33344630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E9E3B3D3-946E-F34A-92A4-2378475E33DA}"/>
              </a:ext>
            </a:extLst>
          </p:cNvPr>
          <p:cNvSpPr>
            <a:spLocks noGrp="1"/>
          </p:cNvSpPr>
          <p:nvPr>
            <p:ph type="body" sz="quarter" idx="17"/>
          </p:nvPr>
        </p:nvSpPr>
        <p:spPr/>
        <p:txBody>
          <a:bodyPr/>
          <a:lstStyle/>
          <a:p>
            <a:r>
              <a:rPr lang="en-US"/>
              <a:t>Shock cord from step 12</a:t>
            </a:r>
          </a:p>
          <a:p>
            <a:r>
              <a:rPr lang="en-US"/>
              <a:t>Upper rocket body from step 9 </a:t>
            </a:r>
          </a:p>
          <a:p>
            <a:r>
              <a:rPr lang="en-US"/>
              <a:t>Lower rocket body from step 10</a:t>
            </a:r>
          </a:p>
          <a:p>
            <a:r>
              <a:rPr lang="en-US"/>
              <a:t>Painter’s tape</a:t>
            </a:r>
          </a:p>
        </p:txBody>
      </p:sp>
      <p:sp>
        <p:nvSpPr>
          <p:cNvPr id="12" name="TextBox 11">
            <a:extLst>
              <a:ext uri="{FF2B5EF4-FFF2-40B4-BE49-F238E27FC236}">
                <a16:creationId xmlns:a16="http://schemas.microsoft.com/office/drawing/2014/main" id="{787CB43E-D404-194E-8271-5533B004FF18}"/>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13:</a:t>
            </a:r>
          </a:p>
        </p:txBody>
      </p:sp>
      <p:sp>
        <p:nvSpPr>
          <p:cNvPr id="13" name="Text Placeholder 6">
            <a:extLst>
              <a:ext uri="{FF2B5EF4-FFF2-40B4-BE49-F238E27FC236}">
                <a16:creationId xmlns:a16="http://schemas.microsoft.com/office/drawing/2014/main" id="{091BC1DD-47F4-BD47-940F-8996CD900C38}"/>
              </a:ext>
            </a:extLst>
          </p:cNvPr>
          <p:cNvSpPr>
            <a:spLocks noGrp="1"/>
          </p:cNvSpPr>
          <p:nvPr>
            <p:ph type="body" sz="quarter" idx="19"/>
          </p:nvPr>
        </p:nvSpPr>
        <p:spPr>
          <a:xfrm>
            <a:off x="2021305" y="-1"/>
            <a:ext cx="6481011" cy="863599"/>
          </a:xfrm>
        </p:spPr>
        <p:txBody>
          <a:bodyPr/>
          <a:lstStyle/>
          <a:p>
            <a:r>
              <a:rPr lang="en-US"/>
              <a:t>Attach shock cord</a:t>
            </a:r>
          </a:p>
        </p:txBody>
      </p:sp>
      <p:pic>
        <p:nvPicPr>
          <p:cNvPr id="5" name="Picture Placeholder 4" descr="A hand holding a blue tape attached to a hole in a paper tube&#10;&#10;Description automatically generated with low confidence">
            <a:extLst>
              <a:ext uri="{FF2B5EF4-FFF2-40B4-BE49-F238E27FC236}">
                <a16:creationId xmlns:a16="http://schemas.microsoft.com/office/drawing/2014/main" id="{12148E84-C6EA-0B36-C4D2-AB8E8A3940A8}"/>
              </a:ext>
            </a:extLst>
          </p:cNvPr>
          <p:cNvPicPr>
            <a:picLocks noGrp="1" noChangeAspect="1"/>
          </p:cNvPicPr>
          <p:nvPr>
            <p:ph type="pic" sz="quarter" idx="18"/>
          </p:nvPr>
        </p:nvPicPr>
        <p:blipFill>
          <a:blip r:embed="rId2"/>
          <a:srcRect l="5682" r="5682"/>
          <a:stretch>
            <a:fillRect/>
          </a:stretch>
        </p:blipFill>
        <p:spPr/>
      </p:pic>
    </p:spTree>
    <p:extLst>
      <p:ext uri="{BB962C8B-B14F-4D97-AF65-F5344CB8AC3E}">
        <p14:creationId xmlns:p14="http://schemas.microsoft.com/office/powerpoint/2010/main" val="1414382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1EE4A7-E6DE-EA46-B9AD-DA5C3A609214}"/>
              </a:ext>
            </a:extLst>
          </p:cNvPr>
          <p:cNvSpPr>
            <a:spLocks noGrp="1"/>
          </p:cNvSpPr>
          <p:nvPr>
            <p:ph type="body" sz="quarter" idx="13"/>
          </p:nvPr>
        </p:nvSpPr>
        <p:spPr/>
        <p:txBody>
          <a:bodyPr>
            <a:normAutofit lnSpcReduction="10000"/>
          </a:bodyPr>
          <a:lstStyle/>
          <a:p>
            <a:r>
              <a:rPr lang="en-US"/>
              <a:t>0.1</a:t>
            </a:r>
          </a:p>
        </p:txBody>
      </p:sp>
      <p:sp>
        <p:nvSpPr>
          <p:cNvPr id="6" name="Text Placeholder 5">
            <a:extLst>
              <a:ext uri="{FF2B5EF4-FFF2-40B4-BE49-F238E27FC236}">
                <a16:creationId xmlns:a16="http://schemas.microsoft.com/office/drawing/2014/main" id="{A5F9315E-26CE-3A45-8404-3D99E9EE4485}"/>
              </a:ext>
            </a:extLst>
          </p:cNvPr>
          <p:cNvSpPr>
            <a:spLocks noGrp="1"/>
          </p:cNvSpPr>
          <p:nvPr>
            <p:ph type="body" sz="quarter" idx="14"/>
          </p:nvPr>
        </p:nvSpPr>
        <p:spPr>
          <a:xfrm>
            <a:off x="1614488" y="1039280"/>
            <a:ext cx="7565137" cy="1892300"/>
          </a:xfrm>
        </p:spPr>
        <p:txBody>
          <a:bodyPr/>
          <a:lstStyle/>
          <a:p>
            <a:pPr marL="0" indent="0" algn="just">
              <a:buNone/>
            </a:pPr>
            <a:r>
              <a:rPr lang="en-US"/>
              <a:t>Read through all instructions before beginning step 1.</a:t>
            </a:r>
          </a:p>
          <a:p>
            <a:pPr marL="0" indent="0">
              <a:buNone/>
            </a:pPr>
            <a:endParaRPr lang="en-US"/>
          </a:p>
        </p:txBody>
      </p:sp>
      <p:sp>
        <p:nvSpPr>
          <p:cNvPr id="14" name="TextBox 13">
            <a:extLst>
              <a:ext uri="{FF2B5EF4-FFF2-40B4-BE49-F238E27FC236}">
                <a16:creationId xmlns:a16="http://schemas.microsoft.com/office/drawing/2014/main" id="{21D7335B-5A2D-AE46-843F-D7F74C68C605}"/>
              </a:ext>
            </a:extLst>
          </p:cNvPr>
          <p:cNvSpPr txBox="1"/>
          <p:nvPr/>
        </p:nvSpPr>
        <p:spPr>
          <a:xfrm>
            <a:off x="739130" y="91701"/>
            <a:ext cx="1228606" cy="584775"/>
          </a:xfrm>
          <a:prstGeom prst="rect">
            <a:avLst/>
          </a:prstGeom>
          <a:noFill/>
        </p:spPr>
        <p:txBody>
          <a:bodyPr wrap="none" rtlCol="0">
            <a:spAutoFit/>
          </a:bodyPr>
          <a:lstStyle/>
          <a:p>
            <a:r>
              <a:rPr lang="en-US" sz="3200">
                <a:solidFill>
                  <a:schemeClr val="bg1"/>
                </a:solidFill>
              </a:rPr>
              <a:t>Step 0</a:t>
            </a:r>
          </a:p>
        </p:txBody>
      </p:sp>
      <p:sp>
        <p:nvSpPr>
          <p:cNvPr id="24" name="Text Placeholder 10">
            <a:extLst>
              <a:ext uri="{FF2B5EF4-FFF2-40B4-BE49-F238E27FC236}">
                <a16:creationId xmlns:a16="http://schemas.microsoft.com/office/drawing/2014/main" id="{22FE65B5-B7C3-3B42-9FA0-E226069A38EB}"/>
              </a:ext>
            </a:extLst>
          </p:cNvPr>
          <p:cNvSpPr txBox="1">
            <a:spLocks/>
          </p:cNvSpPr>
          <p:nvPr/>
        </p:nvSpPr>
        <p:spPr>
          <a:xfrm>
            <a:off x="2021305" y="0"/>
            <a:ext cx="6481011" cy="768178"/>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7" name="Text Placeholder 4">
            <a:extLst>
              <a:ext uri="{FF2B5EF4-FFF2-40B4-BE49-F238E27FC236}">
                <a16:creationId xmlns:a16="http://schemas.microsoft.com/office/drawing/2014/main" id="{9089F75F-EA30-A149-8F24-500C37711697}"/>
              </a:ext>
            </a:extLst>
          </p:cNvPr>
          <p:cNvSpPr txBox="1">
            <a:spLocks/>
          </p:cNvSpPr>
          <p:nvPr/>
        </p:nvSpPr>
        <p:spPr>
          <a:xfrm>
            <a:off x="572588" y="2263415"/>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0.2</a:t>
            </a:r>
          </a:p>
        </p:txBody>
      </p:sp>
      <p:sp>
        <p:nvSpPr>
          <p:cNvPr id="9" name="Text Placeholder 2">
            <a:extLst>
              <a:ext uri="{FF2B5EF4-FFF2-40B4-BE49-F238E27FC236}">
                <a16:creationId xmlns:a16="http://schemas.microsoft.com/office/drawing/2014/main" id="{A0F2CEFD-125B-9D4F-8C75-FA1825BCCD7C}"/>
              </a:ext>
            </a:extLst>
          </p:cNvPr>
          <p:cNvSpPr txBox="1">
            <a:spLocks/>
          </p:cNvSpPr>
          <p:nvPr/>
        </p:nvSpPr>
        <p:spPr>
          <a:xfrm>
            <a:off x="1614488" y="2266915"/>
            <a:ext cx="5613626" cy="18923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t>Cut out the fin-slot guide sheet inside the Estes kit instruction manual on page 2. Retain this template for Step 3.</a:t>
            </a:r>
          </a:p>
          <a:p>
            <a:pPr marL="0" indent="0" algn="just">
              <a:buNone/>
            </a:pPr>
            <a:endParaRPr lang="en-US"/>
          </a:p>
          <a:p>
            <a:pPr marL="0" indent="0" algn="just">
              <a:buNone/>
            </a:pPr>
            <a:r>
              <a:rPr lang="en-US"/>
              <a:t>To avoid confusion, </a:t>
            </a:r>
            <a:r>
              <a:rPr lang="en-US" b="1" i="1"/>
              <a:t>discard the rest of the Estes instructions</a:t>
            </a:r>
            <a:r>
              <a:rPr lang="en-US" i="1"/>
              <a:t>.</a:t>
            </a:r>
          </a:p>
        </p:txBody>
      </p:sp>
      <p:grpSp>
        <p:nvGrpSpPr>
          <p:cNvPr id="3" name="Group 2">
            <a:extLst>
              <a:ext uri="{FF2B5EF4-FFF2-40B4-BE49-F238E27FC236}">
                <a16:creationId xmlns:a16="http://schemas.microsoft.com/office/drawing/2014/main" id="{AF259BD2-9043-344B-8F07-030CAF2180ED}"/>
              </a:ext>
            </a:extLst>
          </p:cNvPr>
          <p:cNvGrpSpPr/>
          <p:nvPr/>
        </p:nvGrpSpPr>
        <p:grpSpPr>
          <a:xfrm>
            <a:off x="8384583" y="2210086"/>
            <a:ext cx="2449105" cy="2156729"/>
            <a:chOff x="8384583" y="2210086"/>
            <a:chExt cx="2449105" cy="2156729"/>
          </a:xfrm>
        </p:grpSpPr>
        <p:pic>
          <p:nvPicPr>
            <p:cNvPr id="10" name="Picture 9">
              <a:extLst>
                <a:ext uri="{FF2B5EF4-FFF2-40B4-BE49-F238E27FC236}">
                  <a16:creationId xmlns:a16="http://schemas.microsoft.com/office/drawing/2014/main" id="{67EE80A5-F322-264F-B99D-D3BB5E507A4C}"/>
                </a:ext>
              </a:extLst>
            </p:cNvPr>
            <p:cNvPicPr>
              <a:picLocks noChangeAspect="1"/>
            </p:cNvPicPr>
            <p:nvPr/>
          </p:nvPicPr>
          <p:blipFill rotWithShape="1">
            <a:blip r:embed="rId3"/>
            <a:srcRect t="10910" r="70632"/>
            <a:stretch/>
          </p:blipFill>
          <p:spPr>
            <a:xfrm>
              <a:off x="8502316" y="2275532"/>
              <a:ext cx="2331372" cy="2091283"/>
            </a:xfrm>
            <a:prstGeom prst="rect">
              <a:avLst/>
            </a:prstGeom>
          </p:spPr>
        </p:pic>
        <p:sp>
          <p:nvSpPr>
            <p:cNvPr id="2" name="Oval 1">
              <a:extLst>
                <a:ext uri="{FF2B5EF4-FFF2-40B4-BE49-F238E27FC236}">
                  <a16:creationId xmlns:a16="http://schemas.microsoft.com/office/drawing/2014/main" id="{CEBB6EBE-6529-5048-B10C-32D3E419AD49}"/>
                </a:ext>
              </a:extLst>
            </p:cNvPr>
            <p:cNvSpPr/>
            <p:nvPr/>
          </p:nvSpPr>
          <p:spPr>
            <a:xfrm>
              <a:off x="8384583" y="2210086"/>
              <a:ext cx="526942" cy="41845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Connector 11">
            <a:extLst>
              <a:ext uri="{FF2B5EF4-FFF2-40B4-BE49-F238E27FC236}">
                <a16:creationId xmlns:a16="http://schemas.microsoft.com/office/drawing/2014/main" id="{218EA0C2-5AD3-A346-9E48-C11418E58DF0}"/>
              </a:ext>
            </a:extLst>
          </p:cNvPr>
          <p:cNvCxnSpPr/>
          <p:nvPr/>
        </p:nvCxnSpPr>
        <p:spPr>
          <a:xfrm flipH="1">
            <a:off x="645357" y="1900767"/>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C647739-EED2-5547-AFD6-E57A8508A3E7}"/>
              </a:ext>
            </a:extLst>
          </p:cNvPr>
          <p:cNvSpPr txBox="1"/>
          <p:nvPr/>
        </p:nvSpPr>
        <p:spPr>
          <a:xfrm>
            <a:off x="6096000" y="6594393"/>
            <a:ext cx="5217461" cy="246221"/>
          </a:xfrm>
          <a:prstGeom prst="rect">
            <a:avLst/>
          </a:prstGeom>
          <a:noFill/>
        </p:spPr>
        <p:txBody>
          <a:bodyPr wrap="square" rtlCol="0">
            <a:spAutoFit/>
          </a:bodyPr>
          <a:lstStyle/>
          <a:p>
            <a:r>
              <a:rPr lang="en-US" sz="1000" i="1"/>
              <a:t>Estes Super Big Bertha Model Rocket Instructions</a:t>
            </a:r>
            <a:r>
              <a:rPr lang="en-US" sz="1000"/>
              <a:t>, Estes Industries, LLC, Penrose, CO, 2019, p. 3</a:t>
            </a:r>
          </a:p>
        </p:txBody>
      </p:sp>
    </p:spTree>
    <p:extLst>
      <p:ext uri="{BB962C8B-B14F-4D97-AF65-F5344CB8AC3E}">
        <p14:creationId xmlns:p14="http://schemas.microsoft.com/office/powerpoint/2010/main" val="11162122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E41753-D35C-5E4C-98F4-213D3AD5F893}"/>
              </a:ext>
            </a:extLst>
          </p:cNvPr>
          <p:cNvSpPr>
            <a:spLocks noGrp="1"/>
          </p:cNvSpPr>
          <p:nvPr>
            <p:ph type="body" sz="quarter" idx="13"/>
          </p:nvPr>
        </p:nvSpPr>
        <p:spPr/>
        <p:txBody>
          <a:bodyPr>
            <a:normAutofit lnSpcReduction="10000"/>
          </a:bodyPr>
          <a:lstStyle/>
          <a:p>
            <a:r>
              <a:rPr lang="en-US"/>
              <a:t>13.1</a:t>
            </a:r>
          </a:p>
        </p:txBody>
      </p:sp>
      <p:sp>
        <p:nvSpPr>
          <p:cNvPr id="3" name="Text Placeholder 2">
            <a:extLst>
              <a:ext uri="{FF2B5EF4-FFF2-40B4-BE49-F238E27FC236}">
                <a16:creationId xmlns:a16="http://schemas.microsoft.com/office/drawing/2014/main" id="{3617C5B3-D976-4543-A391-C14D23E73E1E}"/>
              </a:ext>
            </a:extLst>
          </p:cNvPr>
          <p:cNvSpPr>
            <a:spLocks noGrp="1"/>
          </p:cNvSpPr>
          <p:nvPr>
            <p:ph type="body" sz="quarter" idx="14"/>
          </p:nvPr>
        </p:nvSpPr>
        <p:spPr>
          <a:xfrm>
            <a:off x="1614489" y="1039279"/>
            <a:ext cx="5593135" cy="2237759"/>
          </a:xfrm>
        </p:spPr>
        <p:txBody>
          <a:bodyPr>
            <a:normAutofit/>
          </a:bodyPr>
          <a:lstStyle/>
          <a:p>
            <a:pPr algn="just"/>
            <a:r>
              <a:rPr lang="en-US"/>
              <a:t>Find the end of the Kevlar shock cord closer to the quick link.  Attach this end of the cord to the eye bolt on the wooden bulkhead inside the upper body tube. Make a secure knot (we use square knots but any non-slip knot is fine), then cover the knot and the section of cord that comes into contact with the body tube with masking or painter’s tape.</a:t>
            </a:r>
          </a:p>
          <a:p>
            <a:endParaRPr lang="en-US"/>
          </a:p>
        </p:txBody>
      </p:sp>
      <p:sp>
        <p:nvSpPr>
          <p:cNvPr id="5" name="Text Placeholder 4">
            <a:extLst>
              <a:ext uri="{FF2B5EF4-FFF2-40B4-BE49-F238E27FC236}">
                <a16:creationId xmlns:a16="http://schemas.microsoft.com/office/drawing/2014/main" id="{2905262A-3C4E-F74B-AFE3-FEB0D8BB38FB}"/>
              </a:ext>
            </a:extLst>
          </p:cNvPr>
          <p:cNvSpPr>
            <a:spLocks noGrp="1"/>
          </p:cNvSpPr>
          <p:nvPr>
            <p:ph type="body" sz="quarter" idx="16"/>
          </p:nvPr>
        </p:nvSpPr>
        <p:spPr>
          <a:xfrm>
            <a:off x="572588" y="3566679"/>
            <a:ext cx="775995" cy="365125"/>
          </a:xfrm>
        </p:spPr>
        <p:txBody>
          <a:bodyPr>
            <a:normAutofit lnSpcReduction="10000"/>
          </a:bodyPr>
          <a:lstStyle/>
          <a:p>
            <a:r>
              <a:rPr lang="en-US"/>
              <a:t>13.2</a:t>
            </a:r>
          </a:p>
        </p:txBody>
      </p:sp>
      <p:sp>
        <p:nvSpPr>
          <p:cNvPr id="6" name="Text Placeholder 5">
            <a:extLst>
              <a:ext uri="{FF2B5EF4-FFF2-40B4-BE49-F238E27FC236}">
                <a16:creationId xmlns:a16="http://schemas.microsoft.com/office/drawing/2014/main" id="{2031A82E-AA7D-8C4B-B01A-11F6C82B9EC3}"/>
              </a:ext>
            </a:extLst>
          </p:cNvPr>
          <p:cNvSpPr>
            <a:spLocks noGrp="1"/>
          </p:cNvSpPr>
          <p:nvPr>
            <p:ph type="body" sz="quarter" idx="17"/>
          </p:nvPr>
        </p:nvSpPr>
        <p:spPr>
          <a:xfrm>
            <a:off x="1620585" y="3541149"/>
            <a:ext cx="5587039" cy="3219553"/>
          </a:xfrm>
        </p:spPr>
        <p:txBody>
          <a:bodyPr>
            <a:normAutofit lnSpcReduction="10000"/>
          </a:bodyPr>
          <a:lstStyle/>
          <a:p>
            <a:pPr algn="just"/>
            <a:r>
              <a:rPr lang="en-US" dirty="0"/>
              <a:t>Attach the other end of the shock cord to the eye bolt on the top of the motor mount. Working deep in the lower body tube can be tricky; long needle nose pliers can help you guide the cord and thread it through the eye bolt. </a:t>
            </a:r>
          </a:p>
          <a:p>
            <a:pPr algn="just"/>
            <a:r>
              <a:rPr lang="en-US" dirty="0"/>
              <a:t>Once the cord is securely through the bolt, you can make the knot outside the body tube. Make a secure knot (a square knot or any other non-slip knot) and cover the knot and the section of cord that comes into contact with the body tube with masking or painter’s tape.</a:t>
            </a:r>
          </a:p>
          <a:p>
            <a:pPr algn="just"/>
            <a:endParaRPr lang="en-US" dirty="0"/>
          </a:p>
          <a:p>
            <a:endParaRPr lang="en-US" dirty="0"/>
          </a:p>
        </p:txBody>
      </p:sp>
      <p:sp>
        <p:nvSpPr>
          <p:cNvPr id="10" name="TextBox 9">
            <a:extLst>
              <a:ext uri="{FF2B5EF4-FFF2-40B4-BE49-F238E27FC236}">
                <a16:creationId xmlns:a16="http://schemas.microsoft.com/office/drawing/2014/main" id="{0EDA2EE8-E288-8B4E-824A-BF0F8BB738BB}"/>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13:</a:t>
            </a:r>
          </a:p>
        </p:txBody>
      </p:sp>
      <p:sp>
        <p:nvSpPr>
          <p:cNvPr id="13" name="Text Placeholder 6">
            <a:extLst>
              <a:ext uri="{FF2B5EF4-FFF2-40B4-BE49-F238E27FC236}">
                <a16:creationId xmlns:a16="http://schemas.microsoft.com/office/drawing/2014/main" id="{4BAA7D0E-7128-1B45-B387-FF26B44AC91F}"/>
              </a:ext>
            </a:extLst>
          </p:cNvPr>
          <p:cNvSpPr>
            <a:spLocks noGrp="1"/>
          </p:cNvSpPr>
          <p:nvPr>
            <p:ph type="body" sz="quarter" idx="19"/>
          </p:nvPr>
        </p:nvSpPr>
        <p:spPr>
          <a:xfrm>
            <a:off x="2021305" y="-1"/>
            <a:ext cx="6481011" cy="863599"/>
          </a:xfrm>
        </p:spPr>
        <p:txBody>
          <a:bodyPr/>
          <a:lstStyle/>
          <a:p>
            <a:r>
              <a:rPr lang="en-US"/>
              <a:t>Attach shock cord (cont’d)</a:t>
            </a:r>
          </a:p>
        </p:txBody>
      </p:sp>
      <p:pic>
        <p:nvPicPr>
          <p:cNvPr id="15" name="Picture 14" descr="A picture containing person&#10;&#10;Description automatically generated">
            <a:extLst>
              <a:ext uri="{FF2B5EF4-FFF2-40B4-BE49-F238E27FC236}">
                <a16:creationId xmlns:a16="http://schemas.microsoft.com/office/drawing/2014/main" id="{428B861A-E05A-91EB-96D8-FC9D925D4198}"/>
              </a:ext>
            </a:extLst>
          </p:cNvPr>
          <p:cNvPicPr>
            <a:picLocks noChangeAspect="1"/>
          </p:cNvPicPr>
          <p:nvPr/>
        </p:nvPicPr>
        <p:blipFill>
          <a:blip r:embed="rId2"/>
          <a:stretch>
            <a:fillRect/>
          </a:stretch>
        </p:blipFill>
        <p:spPr>
          <a:xfrm>
            <a:off x="7278379" y="1024755"/>
            <a:ext cx="3959366" cy="4783127"/>
          </a:xfrm>
          <a:prstGeom prst="rect">
            <a:avLst/>
          </a:prstGeom>
        </p:spPr>
      </p:pic>
      <p:cxnSp>
        <p:nvCxnSpPr>
          <p:cNvPr id="19" name="Straight Connector 18">
            <a:extLst>
              <a:ext uri="{FF2B5EF4-FFF2-40B4-BE49-F238E27FC236}">
                <a16:creationId xmlns:a16="http://schemas.microsoft.com/office/drawing/2014/main" id="{07D63DC9-02F5-2246-A343-26B8D4930FD5}"/>
              </a:ext>
            </a:extLst>
          </p:cNvPr>
          <p:cNvCxnSpPr/>
          <p:nvPr/>
        </p:nvCxnSpPr>
        <p:spPr>
          <a:xfrm flipH="1">
            <a:off x="572586" y="3277040"/>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21589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6">
            <a:extLst>
              <a:ext uri="{FF2B5EF4-FFF2-40B4-BE49-F238E27FC236}">
                <a16:creationId xmlns:a16="http://schemas.microsoft.com/office/drawing/2014/main" id="{2148C1D5-F9AB-9343-A9B1-341F060448F8}"/>
              </a:ext>
            </a:extLst>
          </p:cNvPr>
          <p:cNvSpPr>
            <a:spLocks noGrp="1"/>
          </p:cNvSpPr>
          <p:nvPr>
            <p:ph type="body" sz="quarter" idx="17"/>
          </p:nvPr>
        </p:nvSpPr>
        <p:spPr>
          <a:xfrm>
            <a:off x="572588" y="2337046"/>
            <a:ext cx="6253514" cy="1892300"/>
          </a:xfrm>
        </p:spPr>
        <p:txBody>
          <a:bodyPr/>
          <a:lstStyle/>
          <a:p>
            <a:r>
              <a:rPr lang="en-US"/>
              <a:t>Parachute, swivel, and quick link assembly from step 12.</a:t>
            </a:r>
          </a:p>
          <a:p>
            <a:r>
              <a:rPr lang="en-US"/>
              <a:t>Recovery wadding</a:t>
            </a:r>
          </a:p>
        </p:txBody>
      </p:sp>
      <p:sp>
        <p:nvSpPr>
          <p:cNvPr id="12" name="Text Placeholder 11">
            <a:extLst>
              <a:ext uri="{FF2B5EF4-FFF2-40B4-BE49-F238E27FC236}">
                <a16:creationId xmlns:a16="http://schemas.microsoft.com/office/drawing/2014/main" id="{6DCFB4FC-A7A4-4448-AADD-555D4FA98454}"/>
              </a:ext>
            </a:extLst>
          </p:cNvPr>
          <p:cNvSpPr>
            <a:spLocks noGrp="1"/>
          </p:cNvSpPr>
          <p:nvPr>
            <p:ph type="body" sz="quarter" idx="19"/>
          </p:nvPr>
        </p:nvSpPr>
        <p:spPr/>
        <p:txBody>
          <a:bodyPr/>
          <a:lstStyle/>
          <a:p>
            <a:r>
              <a:rPr lang="en-US"/>
              <a:t>Prepare flight recovery</a:t>
            </a:r>
          </a:p>
        </p:txBody>
      </p:sp>
      <p:sp>
        <p:nvSpPr>
          <p:cNvPr id="9" name="TextBox 8">
            <a:extLst>
              <a:ext uri="{FF2B5EF4-FFF2-40B4-BE49-F238E27FC236}">
                <a16:creationId xmlns:a16="http://schemas.microsoft.com/office/drawing/2014/main" id="{90905F93-BD9D-C64D-AB70-26FA0D9E6BD7}"/>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14:</a:t>
            </a:r>
          </a:p>
        </p:txBody>
      </p:sp>
      <p:pic>
        <p:nvPicPr>
          <p:cNvPr id="5" name="Picture Placeholder 4" descr="A hand holding a red bag&#10;&#10;Description automatically generated with low confidence">
            <a:extLst>
              <a:ext uri="{FF2B5EF4-FFF2-40B4-BE49-F238E27FC236}">
                <a16:creationId xmlns:a16="http://schemas.microsoft.com/office/drawing/2014/main" id="{F7344213-C4F8-6B45-81FD-F4ACF3D97E97}"/>
              </a:ext>
            </a:extLst>
          </p:cNvPr>
          <p:cNvPicPr>
            <a:picLocks noGrp="1" noChangeAspect="1"/>
          </p:cNvPicPr>
          <p:nvPr>
            <p:ph type="pic" sz="quarter" idx="18"/>
          </p:nvPr>
        </p:nvPicPr>
        <p:blipFill>
          <a:blip r:embed="rId2"/>
          <a:srcRect l="2090" r="2090"/>
          <a:stretch>
            <a:fillRect/>
          </a:stretch>
        </p:blipFill>
        <p:spPr/>
      </p:pic>
    </p:spTree>
    <p:extLst>
      <p:ext uri="{BB962C8B-B14F-4D97-AF65-F5344CB8AC3E}">
        <p14:creationId xmlns:p14="http://schemas.microsoft.com/office/powerpoint/2010/main" val="38640743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46CB60-9827-6C4E-A9D3-E24560FA9B27}"/>
              </a:ext>
            </a:extLst>
          </p:cNvPr>
          <p:cNvSpPr>
            <a:spLocks noGrp="1"/>
          </p:cNvSpPr>
          <p:nvPr>
            <p:ph type="body" sz="quarter" idx="13"/>
          </p:nvPr>
        </p:nvSpPr>
        <p:spPr/>
        <p:txBody>
          <a:bodyPr>
            <a:normAutofit lnSpcReduction="10000"/>
          </a:bodyPr>
          <a:lstStyle/>
          <a:p>
            <a:r>
              <a:rPr lang="en-US"/>
              <a:t>14.1</a:t>
            </a:r>
          </a:p>
        </p:txBody>
      </p:sp>
      <p:sp>
        <p:nvSpPr>
          <p:cNvPr id="3" name="Text Placeholder 2">
            <a:extLst>
              <a:ext uri="{FF2B5EF4-FFF2-40B4-BE49-F238E27FC236}">
                <a16:creationId xmlns:a16="http://schemas.microsoft.com/office/drawing/2014/main" id="{ED9D77C1-39EA-E14A-B5E1-C77A35A25752}"/>
              </a:ext>
            </a:extLst>
          </p:cNvPr>
          <p:cNvSpPr>
            <a:spLocks noGrp="1"/>
          </p:cNvSpPr>
          <p:nvPr>
            <p:ph type="body" sz="quarter" idx="14"/>
          </p:nvPr>
        </p:nvSpPr>
        <p:spPr>
          <a:xfrm>
            <a:off x="1614489" y="1039280"/>
            <a:ext cx="6749582" cy="977779"/>
          </a:xfrm>
        </p:spPr>
        <p:txBody>
          <a:bodyPr/>
          <a:lstStyle/>
          <a:p>
            <a:r>
              <a:rPr lang="en-US"/>
              <a:t>Take three sheets of recovery wadding to prepare the rocket for launch.</a:t>
            </a:r>
          </a:p>
          <a:p>
            <a:pPr algn="just"/>
            <a:endParaRPr lang="en-US"/>
          </a:p>
        </p:txBody>
      </p:sp>
      <p:sp>
        <p:nvSpPr>
          <p:cNvPr id="5" name="Text Placeholder 4">
            <a:extLst>
              <a:ext uri="{FF2B5EF4-FFF2-40B4-BE49-F238E27FC236}">
                <a16:creationId xmlns:a16="http://schemas.microsoft.com/office/drawing/2014/main" id="{BF408AF8-F9B6-4A4A-B3FC-C724DBCBA247}"/>
              </a:ext>
            </a:extLst>
          </p:cNvPr>
          <p:cNvSpPr>
            <a:spLocks noGrp="1"/>
          </p:cNvSpPr>
          <p:nvPr>
            <p:ph type="body" sz="quarter" idx="16"/>
          </p:nvPr>
        </p:nvSpPr>
        <p:spPr>
          <a:xfrm>
            <a:off x="572588" y="2495957"/>
            <a:ext cx="775995" cy="365125"/>
          </a:xfrm>
        </p:spPr>
        <p:txBody>
          <a:bodyPr>
            <a:normAutofit lnSpcReduction="10000"/>
          </a:bodyPr>
          <a:lstStyle/>
          <a:p>
            <a:r>
              <a:rPr lang="en-US"/>
              <a:t>14.2</a:t>
            </a:r>
          </a:p>
        </p:txBody>
      </p:sp>
      <p:sp>
        <p:nvSpPr>
          <p:cNvPr id="6" name="Text Placeholder 5">
            <a:extLst>
              <a:ext uri="{FF2B5EF4-FFF2-40B4-BE49-F238E27FC236}">
                <a16:creationId xmlns:a16="http://schemas.microsoft.com/office/drawing/2014/main" id="{6D6FE8E4-A46F-B247-94B0-D625465CF58F}"/>
              </a:ext>
            </a:extLst>
          </p:cNvPr>
          <p:cNvSpPr>
            <a:spLocks noGrp="1"/>
          </p:cNvSpPr>
          <p:nvPr>
            <p:ph type="body" sz="quarter" idx="17"/>
          </p:nvPr>
        </p:nvSpPr>
        <p:spPr>
          <a:xfrm>
            <a:off x="1620585" y="2470427"/>
            <a:ext cx="5094540" cy="2937984"/>
          </a:xfrm>
        </p:spPr>
        <p:txBody>
          <a:bodyPr>
            <a:normAutofit/>
          </a:bodyPr>
          <a:lstStyle/>
          <a:p>
            <a:pPr algn="just"/>
            <a:r>
              <a:rPr lang="en-US"/>
              <a:t>Place the first two pieces of recovery wadding inside the  lower body tube up against the motor mount. Pull the Kevlar cord to the opposite side of the tube and place the last piece of recovery wadding inside the tube. </a:t>
            </a:r>
          </a:p>
          <a:p>
            <a:pPr algn="just"/>
            <a:r>
              <a:rPr lang="en-US"/>
              <a:t>Be sure to space the sheets out well, leaving no gaps inside of the tube. Ensure that you cannot see the motor mount tube to protect your parachute from taking damage during flight.</a:t>
            </a:r>
          </a:p>
          <a:p>
            <a:pPr algn="just"/>
            <a:endParaRPr lang="en-US"/>
          </a:p>
          <a:p>
            <a:pPr algn="just"/>
            <a:endParaRPr lang="en-US"/>
          </a:p>
        </p:txBody>
      </p:sp>
      <p:pic>
        <p:nvPicPr>
          <p:cNvPr id="14" name="Picture Placeholder 13">
            <a:extLst>
              <a:ext uri="{FF2B5EF4-FFF2-40B4-BE49-F238E27FC236}">
                <a16:creationId xmlns:a16="http://schemas.microsoft.com/office/drawing/2014/main" id="{2A061264-7ACC-E540-B4E4-2A5BC87BC9D6}"/>
              </a:ext>
            </a:extLst>
          </p:cNvPr>
          <p:cNvPicPr>
            <a:picLocks noGrp="1" noChangeAspect="1"/>
          </p:cNvPicPr>
          <p:nvPr>
            <p:ph type="pic" sz="quarter" idx="18"/>
          </p:nvPr>
        </p:nvPicPr>
        <p:blipFill>
          <a:blip r:embed="rId2"/>
          <a:srcRect l="2055" r="2055"/>
          <a:stretch/>
        </p:blipFill>
        <p:spPr>
          <a:xfrm>
            <a:off x="7100888" y="2995167"/>
            <a:ext cx="1933574" cy="1441102"/>
          </a:xfrm>
        </p:spPr>
      </p:pic>
      <p:sp>
        <p:nvSpPr>
          <p:cNvPr id="10" name="TextBox 9">
            <a:extLst>
              <a:ext uri="{FF2B5EF4-FFF2-40B4-BE49-F238E27FC236}">
                <a16:creationId xmlns:a16="http://schemas.microsoft.com/office/drawing/2014/main" id="{3C572BA5-ACBE-B045-9E83-1F4703859B76}"/>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14:</a:t>
            </a:r>
          </a:p>
        </p:txBody>
      </p:sp>
      <p:sp>
        <p:nvSpPr>
          <p:cNvPr id="15" name="Text Placeholder 4">
            <a:extLst>
              <a:ext uri="{FF2B5EF4-FFF2-40B4-BE49-F238E27FC236}">
                <a16:creationId xmlns:a16="http://schemas.microsoft.com/office/drawing/2014/main" id="{91DC29E5-C30F-F843-97AC-FE77E81CED02}"/>
              </a:ext>
            </a:extLst>
          </p:cNvPr>
          <p:cNvSpPr txBox="1">
            <a:spLocks/>
          </p:cNvSpPr>
          <p:nvPr/>
        </p:nvSpPr>
        <p:spPr>
          <a:xfrm>
            <a:off x="563624" y="556279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14.3</a:t>
            </a:r>
          </a:p>
        </p:txBody>
      </p:sp>
      <p:sp>
        <p:nvSpPr>
          <p:cNvPr id="16" name="Text Placeholder 5">
            <a:extLst>
              <a:ext uri="{FF2B5EF4-FFF2-40B4-BE49-F238E27FC236}">
                <a16:creationId xmlns:a16="http://schemas.microsoft.com/office/drawing/2014/main" id="{020A2A39-2780-5644-A240-53F92EFF9A4C}"/>
              </a:ext>
            </a:extLst>
          </p:cNvPr>
          <p:cNvSpPr txBox="1">
            <a:spLocks/>
          </p:cNvSpPr>
          <p:nvPr/>
        </p:nvSpPr>
        <p:spPr>
          <a:xfrm>
            <a:off x="1611620" y="5537267"/>
            <a:ext cx="6752451" cy="1320733"/>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Neatly coil (but do not tie)  the lower 2/3 of the Kevlar shock cord on top of the recovery wading as shown. </a:t>
            </a:r>
          </a:p>
          <a:p>
            <a:r>
              <a:rPr lang="en-US"/>
              <a:t>Do not make the coil too tight or it will not properly deploy.</a:t>
            </a:r>
          </a:p>
          <a:p>
            <a:pPr algn="just"/>
            <a:endParaRPr lang="en-US"/>
          </a:p>
        </p:txBody>
      </p:sp>
      <p:pic>
        <p:nvPicPr>
          <p:cNvPr id="17" name="Picture Placeholder 13">
            <a:extLst>
              <a:ext uri="{FF2B5EF4-FFF2-40B4-BE49-F238E27FC236}">
                <a16:creationId xmlns:a16="http://schemas.microsoft.com/office/drawing/2014/main" id="{B5EABA7A-5BF4-CB47-8CED-57A84E96A3B1}"/>
              </a:ext>
            </a:extLst>
          </p:cNvPr>
          <p:cNvPicPr>
            <a:picLocks noChangeAspect="1"/>
          </p:cNvPicPr>
          <p:nvPr/>
        </p:nvPicPr>
        <p:blipFill rotWithShape="1">
          <a:blip r:embed="rId3"/>
          <a:srcRect l="14730" r="2268"/>
          <a:stretch/>
        </p:blipFill>
        <p:spPr>
          <a:xfrm>
            <a:off x="9285409" y="2995167"/>
            <a:ext cx="2068388" cy="1858487"/>
          </a:xfrm>
          <a:prstGeom prst="rect">
            <a:avLst/>
          </a:prstGeom>
        </p:spPr>
      </p:pic>
      <p:cxnSp>
        <p:nvCxnSpPr>
          <p:cNvPr id="18" name="Straight Connector 17">
            <a:extLst>
              <a:ext uri="{FF2B5EF4-FFF2-40B4-BE49-F238E27FC236}">
                <a16:creationId xmlns:a16="http://schemas.microsoft.com/office/drawing/2014/main" id="{B03DC291-CA60-DF4F-A0EA-AD7EC946B1C7}"/>
              </a:ext>
            </a:extLst>
          </p:cNvPr>
          <p:cNvCxnSpPr/>
          <p:nvPr/>
        </p:nvCxnSpPr>
        <p:spPr>
          <a:xfrm flipH="1">
            <a:off x="572586" y="2434914"/>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0DBB2C-85A3-CD48-8946-42D596DDA5AF}"/>
              </a:ext>
            </a:extLst>
          </p:cNvPr>
          <p:cNvCxnSpPr/>
          <p:nvPr/>
        </p:nvCxnSpPr>
        <p:spPr>
          <a:xfrm flipH="1">
            <a:off x="572586" y="5408415"/>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Placeholder 10">
            <a:extLst>
              <a:ext uri="{FF2B5EF4-FFF2-40B4-BE49-F238E27FC236}">
                <a16:creationId xmlns:a16="http://schemas.microsoft.com/office/drawing/2014/main" id="{A21F2A97-B576-7A44-A348-F76D7F0E75EB}"/>
              </a:ext>
            </a:extLst>
          </p:cNvPr>
          <p:cNvPicPr>
            <a:picLocks noGrp="1" noChangeAspect="1"/>
          </p:cNvPicPr>
          <p:nvPr>
            <p:ph type="pic" sz="quarter" idx="15"/>
          </p:nvPr>
        </p:nvPicPr>
        <p:blipFill>
          <a:blip r:embed="rId4"/>
          <a:srcRect l="2268" r="2268"/>
          <a:stretch/>
        </p:blipFill>
        <p:spPr>
          <a:xfrm>
            <a:off x="9285409" y="1039280"/>
            <a:ext cx="2068388" cy="1222976"/>
          </a:xfrm>
        </p:spPr>
      </p:pic>
      <p:sp>
        <p:nvSpPr>
          <p:cNvPr id="20" name="Text Placeholder 6">
            <a:extLst>
              <a:ext uri="{FF2B5EF4-FFF2-40B4-BE49-F238E27FC236}">
                <a16:creationId xmlns:a16="http://schemas.microsoft.com/office/drawing/2014/main" id="{8D8DC125-744C-1D41-AC15-B4C54C994686}"/>
              </a:ext>
            </a:extLst>
          </p:cNvPr>
          <p:cNvSpPr>
            <a:spLocks noGrp="1"/>
          </p:cNvSpPr>
          <p:nvPr>
            <p:ph type="body" sz="quarter" idx="19"/>
          </p:nvPr>
        </p:nvSpPr>
        <p:spPr>
          <a:xfrm>
            <a:off x="2021305" y="-1"/>
            <a:ext cx="6481011" cy="863599"/>
          </a:xfrm>
        </p:spPr>
        <p:txBody>
          <a:bodyPr/>
          <a:lstStyle/>
          <a:p>
            <a:r>
              <a:rPr lang="en-US"/>
              <a:t>Prepare flight recovery (cont’d)</a:t>
            </a:r>
          </a:p>
        </p:txBody>
      </p:sp>
      <p:sp>
        <p:nvSpPr>
          <p:cNvPr id="25" name="Text Placeholder 2">
            <a:extLst>
              <a:ext uri="{FF2B5EF4-FFF2-40B4-BE49-F238E27FC236}">
                <a16:creationId xmlns:a16="http://schemas.microsoft.com/office/drawing/2014/main" id="{0258DF16-1A94-5143-B733-8C4E5383D319}"/>
              </a:ext>
            </a:extLst>
          </p:cNvPr>
          <p:cNvSpPr txBox="1">
            <a:spLocks/>
          </p:cNvSpPr>
          <p:nvPr/>
        </p:nvSpPr>
        <p:spPr>
          <a:xfrm>
            <a:off x="1561323" y="7241158"/>
            <a:ext cx="6749582" cy="97777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a:p>
        </p:txBody>
      </p:sp>
      <p:pic>
        <p:nvPicPr>
          <p:cNvPr id="7" name="Picture 6" descr="A picture containing cable, rope&#10;&#10;Description automatically generated">
            <a:extLst>
              <a:ext uri="{FF2B5EF4-FFF2-40B4-BE49-F238E27FC236}">
                <a16:creationId xmlns:a16="http://schemas.microsoft.com/office/drawing/2014/main" id="{1B383A22-CADF-F7C0-ED63-2DBCA7C52288}"/>
              </a:ext>
            </a:extLst>
          </p:cNvPr>
          <p:cNvPicPr>
            <a:picLocks noChangeAspect="1"/>
          </p:cNvPicPr>
          <p:nvPr/>
        </p:nvPicPr>
        <p:blipFill>
          <a:blip r:embed="rId5"/>
          <a:stretch>
            <a:fillRect/>
          </a:stretch>
        </p:blipFill>
        <p:spPr>
          <a:xfrm>
            <a:off x="9285409" y="5537267"/>
            <a:ext cx="1663700" cy="1066800"/>
          </a:xfrm>
          <a:prstGeom prst="rect">
            <a:avLst/>
          </a:prstGeom>
        </p:spPr>
      </p:pic>
    </p:spTree>
    <p:extLst>
      <p:ext uri="{BB962C8B-B14F-4D97-AF65-F5344CB8AC3E}">
        <p14:creationId xmlns:p14="http://schemas.microsoft.com/office/powerpoint/2010/main" val="27584402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red&#10;&#10;Description automatically generated with medium confidence">
            <a:extLst>
              <a:ext uri="{FF2B5EF4-FFF2-40B4-BE49-F238E27FC236}">
                <a16:creationId xmlns:a16="http://schemas.microsoft.com/office/drawing/2014/main" id="{88A77116-D9A0-48AE-D395-DDEA8A256399}"/>
              </a:ext>
            </a:extLst>
          </p:cNvPr>
          <p:cNvPicPr>
            <a:picLocks noChangeAspect="1"/>
          </p:cNvPicPr>
          <p:nvPr/>
        </p:nvPicPr>
        <p:blipFill>
          <a:blip r:embed="rId2"/>
          <a:stretch>
            <a:fillRect/>
          </a:stretch>
        </p:blipFill>
        <p:spPr>
          <a:xfrm>
            <a:off x="7244774" y="1039279"/>
            <a:ext cx="4109023" cy="5359017"/>
          </a:xfrm>
          <a:prstGeom prst="rect">
            <a:avLst/>
          </a:prstGeom>
        </p:spPr>
      </p:pic>
      <p:sp>
        <p:nvSpPr>
          <p:cNvPr id="2" name="Text Placeholder 1">
            <a:extLst>
              <a:ext uri="{FF2B5EF4-FFF2-40B4-BE49-F238E27FC236}">
                <a16:creationId xmlns:a16="http://schemas.microsoft.com/office/drawing/2014/main" id="{3D46CB60-9827-6C4E-A9D3-E24560FA9B27}"/>
              </a:ext>
            </a:extLst>
          </p:cNvPr>
          <p:cNvSpPr>
            <a:spLocks noGrp="1"/>
          </p:cNvSpPr>
          <p:nvPr>
            <p:ph type="body" sz="quarter" idx="13"/>
          </p:nvPr>
        </p:nvSpPr>
        <p:spPr/>
        <p:txBody>
          <a:bodyPr>
            <a:normAutofit lnSpcReduction="10000"/>
          </a:bodyPr>
          <a:lstStyle/>
          <a:p>
            <a:r>
              <a:rPr lang="en-US"/>
              <a:t>14.4</a:t>
            </a:r>
          </a:p>
        </p:txBody>
      </p:sp>
      <p:sp>
        <p:nvSpPr>
          <p:cNvPr id="3" name="Text Placeholder 2">
            <a:extLst>
              <a:ext uri="{FF2B5EF4-FFF2-40B4-BE49-F238E27FC236}">
                <a16:creationId xmlns:a16="http://schemas.microsoft.com/office/drawing/2014/main" id="{ED9D77C1-39EA-E14A-B5E1-C77A35A25752}"/>
              </a:ext>
            </a:extLst>
          </p:cNvPr>
          <p:cNvSpPr>
            <a:spLocks noGrp="1"/>
          </p:cNvSpPr>
          <p:nvPr>
            <p:ph type="body" sz="quarter" idx="14"/>
          </p:nvPr>
        </p:nvSpPr>
        <p:spPr>
          <a:xfrm>
            <a:off x="1614489" y="1039280"/>
            <a:ext cx="5364380" cy="1444687"/>
          </a:xfrm>
        </p:spPr>
        <p:txBody>
          <a:bodyPr>
            <a:normAutofit fontScale="92500" lnSpcReduction="20000"/>
          </a:bodyPr>
          <a:lstStyle/>
          <a:p>
            <a:pPr algn="just"/>
            <a:r>
              <a:rPr lang="en-US"/>
              <a:t>Detach the parachute from the shock cord using the quick link.</a:t>
            </a:r>
          </a:p>
          <a:p>
            <a:pPr algn="just"/>
            <a:r>
              <a:rPr lang="en-US"/>
              <a:t>Lay the parachute on a flat surface and gather it such that the shroud lines are all lined up at the bottom of the parachute and can be bundled together neatly.</a:t>
            </a:r>
          </a:p>
          <a:p>
            <a:pPr algn="just"/>
            <a:endParaRPr lang="en-US"/>
          </a:p>
        </p:txBody>
      </p:sp>
      <p:sp>
        <p:nvSpPr>
          <p:cNvPr id="5" name="Text Placeholder 4">
            <a:extLst>
              <a:ext uri="{FF2B5EF4-FFF2-40B4-BE49-F238E27FC236}">
                <a16:creationId xmlns:a16="http://schemas.microsoft.com/office/drawing/2014/main" id="{BF408AF8-F9B6-4A4A-B3FC-C724DBCBA247}"/>
              </a:ext>
            </a:extLst>
          </p:cNvPr>
          <p:cNvSpPr>
            <a:spLocks noGrp="1"/>
          </p:cNvSpPr>
          <p:nvPr>
            <p:ph type="body" sz="quarter" idx="16"/>
          </p:nvPr>
        </p:nvSpPr>
        <p:spPr>
          <a:xfrm>
            <a:off x="572588" y="2751821"/>
            <a:ext cx="775995" cy="365125"/>
          </a:xfrm>
        </p:spPr>
        <p:txBody>
          <a:bodyPr>
            <a:normAutofit lnSpcReduction="10000"/>
          </a:bodyPr>
          <a:lstStyle/>
          <a:p>
            <a:r>
              <a:rPr lang="en-US"/>
              <a:t>14.5</a:t>
            </a:r>
          </a:p>
        </p:txBody>
      </p:sp>
      <p:sp>
        <p:nvSpPr>
          <p:cNvPr id="6" name="Text Placeholder 5">
            <a:extLst>
              <a:ext uri="{FF2B5EF4-FFF2-40B4-BE49-F238E27FC236}">
                <a16:creationId xmlns:a16="http://schemas.microsoft.com/office/drawing/2014/main" id="{6D6FE8E4-A46F-B247-94B0-D625465CF58F}"/>
              </a:ext>
            </a:extLst>
          </p:cNvPr>
          <p:cNvSpPr>
            <a:spLocks noGrp="1"/>
          </p:cNvSpPr>
          <p:nvPr>
            <p:ph type="body" sz="quarter" idx="17"/>
          </p:nvPr>
        </p:nvSpPr>
        <p:spPr>
          <a:xfrm>
            <a:off x="1620585" y="2726292"/>
            <a:ext cx="5358284" cy="1892300"/>
          </a:xfrm>
        </p:spPr>
        <p:txBody>
          <a:bodyPr/>
          <a:lstStyle/>
          <a:p>
            <a:pPr algn="just"/>
            <a:r>
              <a:rPr lang="en-US"/>
              <a:t>Make a ‘U’ shape with the shroud lines as shown, ensuring that the quick link stays at the edge of the parachute.</a:t>
            </a:r>
          </a:p>
          <a:p>
            <a:pPr algn="just"/>
            <a:endParaRPr lang="en-US"/>
          </a:p>
        </p:txBody>
      </p:sp>
      <p:sp>
        <p:nvSpPr>
          <p:cNvPr id="10" name="TextBox 9">
            <a:extLst>
              <a:ext uri="{FF2B5EF4-FFF2-40B4-BE49-F238E27FC236}">
                <a16:creationId xmlns:a16="http://schemas.microsoft.com/office/drawing/2014/main" id="{3C572BA5-ACBE-B045-9E83-1F4703859B76}"/>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14:</a:t>
            </a:r>
          </a:p>
        </p:txBody>
      </p:sp>
      <p:sp>
        <p:nvSpPr>
          <p:cNvPr id="15" name="Text Placeholder 4">
            <a:extLst>
              <a:ext uri="{FF2B5EF4-FFF2-40B4-BE49-F238E27FC236}">
                <a16:creationId xmlns:a16="http://schemas.microsoft.com/office/drawing/2014/main" id="{91DC29E5-C30F-F843-97AC-FE77E81CED02}"/>
              </a:ext>
            </a:extLst>
          </p:cNvPr>
          <p:cNvSpPr txBox="1">
            <a:spLocks/>
          </p:cNvSpPr>
          <p:nvPr/>
        </p:nvSpPr>
        <p:spPr>
          <a:xfrm>
            <a:off x="563624" y="4496844"/>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14.6</a:t>
            </a:r>
          </a:p>
        </p:txBody>
      </p:sp>
      <p:sp>
        <p:nvSpPr>
          <p:cNvPr id="16" name="Text Placeholder 5">
            <a:extLst>
              <a:ext uri="{FF2B5EF4-FFF2-40B4-BE49-F238E27FC236}">
                <a16:creationId xmlns:a16="http://schemas.microsoft.com/office/drawing/2014/main" id="{020A2A39-2780-5644-A240-53F92EFF9A4C}"/>
              </a:ext>
            </a:extLst>
          </p:cNvPr>
          <p:cNvSpPr txBox="1">
            <a:spLocks/>
          </p:cNvSpPr>
          <p:nvPr/>
        </p:nvSpPr>
        <p:spPr>
          <a:xfrm>
            <a:off x="1611620" y="4471315"/>
            <a:ext cx="5367249" cy="18923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a:t>Fold the bottom edge of the parachute 2/3 of the way up towards the top edge (Picture A). Fold the top edge of the parachute down to meet with the bottom folded edge. (Picture B) Ensure that the quick link is still accessible from the end of the parachute.</a:t>
            </a:r>
          </a:p>
        </p:txBody>
      </p:sp>
      <p:cxnSp>
        <p:nvCxnSpPr>
          <p:cNvPr id="18" name="Straight Connector 17">
            <a:extLst>
              <a:ext uri="{FF2B5EF4-FFF2-40B4-BE49-F238E27FC236}">
                <a16:creationId xmlns:a16="http://schemas.microsoft.com/office/drawing/2014/main" id="{B03DC291-CA60-DF4F-A0EA-AD7EC946B1C7}"/>
              </a:ext>
            </a:extLst>
          </p:cNvPr>
          <p:cNvCxnSpPr/>
          <p:nvPr/>
        </p:nvCxnSpPr>
        <p:spPr>
          <a:xfrm flipH="1">
            <a:off x="572586" y="2535756"/>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60DBB2C-85A3-CD48-8946-42D596DDA5AF}"/>
              </a:ext>
            </a:extLst>
          </p:cNvPr>
          <p:cNvCxnSpPr/>
          <p:nvPr/>
        </p:nvCxnSpPr>
        <p:spPr>
          <a:xfrm flipH="1">
            <a:off x="572586" y="4243063"/>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6">
            <a:extLst>
              <a:ext uri="{FF2B5EF4-FFF2-40B4-BE49-F238E27FC236}">
                <a16:creationId xmlns:a16="http://schemas.microsoft.com/office/drawing/2014/main" id="{5F4A34F0-4EE3-EA4E-A7B1-B90F6952B6E0}"/>
              </a:ext>
            </a:extLst>
          </p:cNvPr>
          <p:cNvSpPr>
            <a:spLocks noGrp="1"/>
          </p:cNvSpPr>
          <p:nvPr>
            <p:ph type="body" sz="quarter" idx="19"/>
          </p:nvPr>
        </p:nvSpPr>
        <p:spPr>
          <a:xfrm>
            <a:off x="2021305" y="-1"/>
            <a:ext cx="6481011" cy="863599"/>
          </a:xfrm>
        </p:spPr>
        <p:txBody>
          <a:bodyPr/>
          <a:lstStyle/>
          <a:p>
            <a:r>
              <a:rPr lang="en-US"/>
              <a:t>Prepare flight recovery</a:t>
            </a:r>
          </a:p>
        </p:txBody>
      </p:sp>
    </p:spTree>
    <p:extLst>
      <p:ext uri="{BB962C8B-B14F-4D97-AF65-F5344CB8AC3E}">
        <p14:creationId xmlns:p14="http://schemas.microsoft.com/office/powerpoint/2010/main" val="14538388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46CB60-9827-6C4E-A9D3-E24560FA9B27}"/>
              </a:ext>
            </a:extLst>
          </p:cNvPr>
          <p:cNvSpPr>
            <a:spLocks noGrp="1"/>
          </p:cNvSpPr>
          <p:nvPr>
            <p:ph type="body" sz="quarter" idx="13"/>
          </p:nvPr>
        </p:nvSpPr>
        <p:spPr/>
        <p:txBody>
          <a:bodyPr>
            <a:normAutofit lnSpcReduction="10000"/>
          </a:bodyPr>
          <a:lstStyle/>
          <a:p>
            <a:r>
              <a:rPr lang="en-US"/>
              <a:t>14.7</a:t>
            </a:r>
          </a:p>
        </p:txBody>
      </p:sp>
      <p:sp>
        <p:nvSpPr>
          <p:cNvPr id="3" name="Text Placeholder 2">
            <a:extLst>
              <a:ext uri="{FF2B5EF4-FFF2-40B4-BE49-F238E27FC236}">
                <a16:creationId xmlns:a16="http://schemas.microsoft.com/office/drawing/2014/main" id="{ED9D77C1-39EA-E14A-B5E1-C77A35A25752}"/>
              </a:ext>
            </a:extLst>
          </p:cNvPr>
          <p:cNvSpPr>
            <a:spLocks noGrp="1"/>
          </p:cNvSpPr>
          <p:nvPr>
            <p:ph type="body" sz="quarter" idx="14"/>
          </p:nvPr>
        </p:nvSpPr>
        <p:spPr>
          <a:xfrm>
            <a:off x="1614488" y="1039280"/>
            <a:ext cx="4885675" cy="977779"/>
          </a:xfrm>
        </p:spPr>
        <p:txBody>
          <a:bodyPr>
            <a:normAutofit/>
          </a:bodyPr>
          <a:lstStyle/>
          <a:p>
            <a:pPr algn="just"/>
            <a:r>
              <a:rPr lang="en-US"/>
              <a:t>From the left (closed) end of the parachute, make a fold to the right at about 1/6 of the length of the parachute. </a:t>
            </a:r>
          </a:p>
        </p:txBody>
      </p:sp>
      <p:sp>
        <p:nvSpPr>
          <p:cNvPr id="5" name="Text Placeholder 4">
            <a:extLst>
              <a:ext uri="{FF2B5EF4-FFF2-40B4-BE49-F238E27FC236}">
                <a16:creationId xmlns:a16="http://schemas.microsoft.com/office/drawing/2014/main" id="{BF408AF8-F9B6-4A4A-B3FC-C724DBCBA247}"/>
              </a:ext>
            </a:extLst>
          </p:cNvPr>
          <p:cNvSpPr>
            <a:spLocks noGrp="1"/>
          </p:cNvSpPr>
          <p:nvPr>
            <p:ph type="body" sz="quarter" idx="16"/>
          </p:nvPr>
        </p:nvSpPr>
        <p:spPr>
          <a:xfrm>
            <a:off x="572588" y="3789663"/>
            <a:ext cx="775995" cy="365125"/>
          </a:xfrm>
        </p:spPr>
        <p:txBody>
          <a:bodyPr>
            <a:normAutofit lnSpcReduction="10000"/>
          </a:bodyPr>
          <a:lstStyle/>
          <a:p>
            <a:r>
              <a:rPr lang="en-US"/>
              <a:t>14.8</a:t>
            </a:r>
          </a:p>
        </p:txBody>
      </p:sp>
      <p:sp>
        <p:nvSpPr>
          <p:cNvPr id="6" name="Text Placeholder 5">
            <a:extLst>
              <a:ext uri="{FF2B5EF4-FFF2-40B4-BE49-F238E27FC236}">
                <a16:creationId xmlns:a16="http://schemas.microsoft.com/office/drawing/2014/main" id="{6D6FE8E4-A46F-B247-94B0-D625465CF58F}"/>
              </a:ext>
            </a:extLst>
          </p:cNvPr>
          <p:cNvSpPr>
            <a:spLocks noGrp="1"/>
          </p:cNvSpPr>
          <p:nvPr>
            <p:ph type="body" sz="quarter" idx="17"/>
          </p:nvPr>
        </p:nvSpPr>
        <p:spPr>
          <a:xfrm>
            <a:off x="1620585" y="3764134"/>
            <a:ext cx="3467230" cy="1892300"/>
          </a:xfrm>
        </p:spPr>
        <p:txBody>
          <a:bodyPr/>
          <a:lstStyle/>
          <a:p>
            <a:pPr algn="just"/>
            <a:r>
              <a:rPr lang="en-US"/>
              <a:t>From the left side again, make another fold to the right at about 1/5  of the remaining length of the parachute.</a:t>
            </a:r>
          </a:p>
          <a:p>
            <a:pPr algn="just"/>
            <a:endParaRPr lang="en-US"/>
          </a:p>
        </p:txBody>
      </p:sp>
      <p:sp>
        <p:nvSpPr>
          <p:cNvPr id="10" name="TextBox 9">
            <a:extLst>
              <a:ext uri="{FF2B5EF4-FFF2-40B4-BE49-F238E27FC236}">
                <a16:creationId xmlns:a16="http://schemas.microsoft.com/office/drawing/2014/main" id="{3C572BA5-ACBE-B045-9E83-1F4703859B76}"/>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14:</a:t>
            </a:r>
          </a:p>
        </p:txBody>
      </p:sp>
      <p:sp>
        <p:nvSpPr>
          <p:cNvPr id="20" name="Text Placeholder 6">
            <a:extLst>
              <a:ext uri="{FF2B5EF4-FFF2-40B4-BE49-F238E27FC236}">
                <a16:creationId xmlns:a16="http://schemas.microsoft.com/office/drawing/2014/main" id="{62BEA1C1-1C32-454F-8763-9452173D3D8A}"/>
              </a:ext>
            </a:extLst>
          </p:cNvPr>
          <p:cNvSpPr>
            <a:spLocks noGrp="1"/>
          </p:cNvSpPr>
          <p:nvPr>
            <p:ph type="body" sz="quarter" idx="19"/>
          </p:nvPr>
        </p:nvSpPr>
        <p:spPr>
          <a:xfrm>
            <a:off x="2019281" y="97297"/>
            <a:ext cx="6481011" cy="863599"/>
          </a:xfrm>
        </p:spPr>
        <p:txBody>
          <a:bodyPr/>
          <a:lstStyle/>
          <a:p>
            <a:r>
              <a:rPr lang="en-US"/>
              <a:t>Prepare flight recovery (cont’d)</a:t>
            </a:r>
          </a:p>
        </p:txBody>
      </p:sp>
      <p:cxnSp>
        <p:nvCxnSpPr>
          <p:cNvPr id="37" name="Straight Connector 36">
            <a:extLst>
              <a:ext uri="{FF2B5EF4-FFF2-40B4-BE49-F238E27FC236}">
                <a16:creationId xmlns:a16="http://schemas.microsoft.com/office/drawing/2014/main" id="{10724B8B-0C6B-B94F-9381-287BD4A94BC1}"/>
              </a:ext>
            </a:extLst>
          </p:cNvPr>
          <p:cNvCxnSpPr>
            <a:cxnSpLocks/>
          </p:cNvCxnSpPr>
          <p:nvPr/>
        </p:nvCxnSpPr>
        <p:spPr>
          <a:xfrm>
            <a:off x="8384066" y="4264957"/>
            <a:ext cx="44810" cy="650388"/>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3E530E1-0CB1-4040-8BE9-5DD4F960455E}"/>
              </a:ext>
            </a:extLst>
          </p:cNvPr>
          <p:cNvCxnSpPr>
            <a:cxnSpLocks/>
          </p:cNvCxnSpPr>
          <p:nvPr/>
        </p:nvCxnSpPr>
        <p:spPr>
          <a:xfrm>
            <a:off x="9930955" y="4224736"/>
            <a:ext cx="78624" cy="60645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2B7053A-EDDE-3E44-8BA8-613C3A826FBF}"/>
              </a:ext>
            </a:extLst>
          </p:cNvPr>
          <p:cNvCxnSpPr>
            <a:cxnSpLocks/>
          </p:cNvCxnSpPr>
          <p:nvPr/>
        </p:nvCxnSpPr>
        <p:spPr>
          <a:xfrm>
            <a:off x="8892726" y="4255071"/>
            <a:ext cx="68189" cy="65038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86B0CD61-2EDF-F040-9C76-F8C72BF52239}"/>
              </a:ext>
            </a:extLst>
          </p:cNvPr>
          <p:cNvCxnSpPr>
            <a:cxnSpLocks/>
          </p:cNvCxnSpPr>
          <p:nvPr/>
        </p:nvCxnSpPr>
        <p:spPr>
          <a:xfrm>
            <a:off x="9424766" y="4224736"/>
            <a:ext cx="72686" cy="659146"/>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3D3A70D0-8815-D24C-9DFF-10342E55E0F0}"/>
              </a:ext>
            </a:extLst>
          </p:cNvPr>
          <p:cNvCxnSpPr>
            <a:cxnSpLocks/>
          </p:cNvCxnSpPr>
          <p:nvPr/>
        </p:nvCxnSpPr>
        <p:spPr>
          <a:xfrm>
            <a:off x="8440342" y="1377522"/>
            <a:ext cx="1" cy="728106"/>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E8FB09-2842-D64A-BF31-C23262676322}"/>
              </a:ext>
            </a:extLst>
          </p:cNvPr>
          <p:cNvCxnSpPr>
            <a:cxnSpLocks/>
          </p:cNvCxnSpPr>
          <p:nvPr/>
        </p:nvCxnSpPr>
        <p:spPr>
          <a:xfrm>
            <a:off x="10110087" y="1390856"/>
            <a:ext cx="1" cy="70457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7472E87-DAAB-9946-8C83-B9C8585DE6BC}"/>
              </a:ext>
            </a:extLst>
          </p:cNvPr>
          <p:cNvCxnSpPr>
            <a:cxnSpLocks/>
          </p:cNvCxnSpPr>
          <p:nvPr/>
        </p:nvCxnSpPr>
        <p:spPr>
          <a:xfrm>
            <a:off x="9018026" y="1403077"/>
            <a:ext cx="1" cy="74503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32CE30E-DECB-F946-BB59-AB9EB35244EA}"/>
              </a:ext>
            </a:extLst>
          </p:cNvPr>
          <p:cNvCxnSpPr>
            <a:cxnSpLocks/>
          </p:cNvCxnSpPr>
          <p:nvPr/>
        </p:nvCxnSpPr>
        <p:spPr>
          <a:xfrm>
            <a:off x="9578776" y="1394821"/>
            <a:ext cx="1" cy="743272"/>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1EDD6AB-5FD7-1946-B6BE-2E7AB6E71F0D}"/>
              </a:ext>
            </a:extLst>
          </p:cNvPr>
          <p:cNvCxnSpPr>
            <a:cxnSpLocks/>
          </p:cNvCxnSpPr>
          <p:nvPr/>
        </p:nvCxnSpPr>
        <p:spPr>
          <a:xfrm>
            <a:off x="7890281" y="1360018"/>
            <a:ext cx="1" cy="71186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7" name="Picture 6" descr="A picture containing luggage and bags, fashion, bag, red&#10;&#10;Description automatically generated">
            <a:extLst>
              <a:ext uri="{FF2B5EF4-FFF2-40B4-BE49-F238E27FC236}">
                <a16:creationId xmlns:a16="http://schemas.microsoft.com/office/drawing/2014/main" id="{2FE3502C-58BC-0568-CCF2-520CEC18A59F}"/>
              </a:ext>
            </a:extLst>
          </p:cNvPr>
          <p:cNvPicPr>
            <a:picLocks noChangeAspect="1"/>
          </p:cNvPicPr>
          <p:nvPr/>
        </p:nvPicPr>
        <p:blipFill>
          <a:blip r:embed="rId2"/>
          <a:stretch>
            <a:fillRect/>
          </a:stretch>
        </p:blipFill>
        <p:spPr>
          <a:xfrm>
            <a:off x="6765410" y="912355"/>
            <a:ext cx="4391009" cy="5327023"/>
          </a:xfrm>
          <a:prstGeom prst="rect">
            <a:avLst/>
          </a:prstGeom>
        </p:spPr>
      </p:pic>
      <p:cxnSp>
        <p:nvCxnSpPr>
          <p:cNvPr id="18" name="Straight Connector 17">
            <a:extLst>
              <a:ext uri="{FF2B5EF4-FFF2-40B4-BE49-F238E27FC236}">
                <a16:creationId xmlns:a16="http://schemas.microsoft.com/office/drawing/2014/main" id="{B03DC291-CA60-DF4F-A0EA-AD7EC946B1C7}"/>
              </a:ext>
            </a:extLst>
          </p:cNvPr>
          <p:cNvCxnSpPr/>
          <p:nvPr/>
        </p:nvCxnSpPr>
        <p:spPr>
          <a:xfrm flipH="1">
            <a:off x="572586" y="3590176"/>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5310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luggage and bags, fashion, handbag, bag&#10;&#10;Description automatically generated">
            <a:extLst>
              <a:ext uri="{FF2B5EF4-FFF2-40B4-BE49-F238E27FC236}">
                <a16:creationId xmlns:a16="http://schemas.microsoft.com/office/drawing/2014/main" id="{A1D888C8-1883-9B46-D07F-6D6ADE10C8AB}"/>
              </a:ext>
            </a:extLst>
          </p:cNvPr>
          <p:cNvPicPr>
            <a:picLocks noChangeAspect="1"/>
          </p:cNvPicPr>
          <p:nvPr/>
        </p:nvPicPr>
        <p:blipFill>
          <a:blip r:embed="rId2"/>
          <a:stretch>
            <a:fillRect/>
          </a:stretch>
        </p:blipFill>
        <p:spPr>
          <a:xfrm>
            <a:off x="7119257" y="983687"/>
            <a:ext cx="3592286" cy="5454463"/>
          </a:xfrm>
          <a:prstGeom prst="rect">
            <a:avLst/>
          </a:prstGeom>
        </p:spPr>
      </p:pic>
      <p:sp>
        <p:nvSpPr>
          <p:cNvPr id="2" name="Text Placeholder 1">
            <a:extLst>
              <a:ext uri="{FF2B5EF4-FFF2-40B4-BE49-F238E27FC236}">
                <a16:creationId xmlns:a16="http://schemas.microsoft.com/office/drawing/2014/main" id="{3D46CB60-9827-6C4E-A9D3-E24560FA9B27}"/>
              </a:ext>
            </a:extLst>
          </p:cNvPr>
          <p:cNvSpPr>
            <a:spLocks noGrp="1"/>
          </p:cNvSpPr>
          <p:nvPr>
            <p:ph type="body" sz="quarter" idx="13"/>
          </p:nvPr>
        </p:nvSpPr>
        <p:spPr/>
        <p:txBody>
          <a:bodyPr>
            <a:normAutofit lnSpcReduction="10000"/>
          </a:bodyPr>
          <a:lstStyle/>
          <a:p>
            <a:r>
              <a:rPr lang="en-US"/>
              <a:t>14.9</a:t>
            </a:r>
          </a:p>
        </p:txBody>
      </p:sp>
      <p:sp>
        <p:nvSpPr>
          <p:cNvPr id="5" name="Text Placeholder 4">
            <a:extLst>
              <a:ext uri="{FF2B5EF4-FFF2-40B4-BE49-F238E27FC236}">
                <a16:creationId xmlns:a16="http://schemas.microsoft.com/office/drawing/2014/main" id="{BF408AF8-F9B6-4A4A-B3FC-C724DBCBA247}"/>
              </a:ext>
            </a:extLst>
          </p:cNvPr>
          <p:cNvSpPr>
            <a:spLocks noGrp="1"/>
          </p:cNvSpPr>
          <p:nvPr>
            <p:ph type="body" sz="quarter" idx="16"/>
          </p:nvPr>
        </p:nvSpPr>
        <p:spPr>
          <a:xfrm>
            <a:off x="572588" y="3988602"/>
            <a:ext cx="775995" cy="365125"/>
          </a:xfrm>
        </p:spPr>
        <p:txBody>
          <a:bodyPr>
            <a:normAutofit lnSpcReduction="10000"/>
          </a:bodyPr>
          <a:lstStyle/>
          <a:p>
            <a:r>
              <a:rPr lang="en-US"/>
              <a:t>14.10</a:t>
            </a:r>
          </a:p>
        </p:txBody>
      </p:sp>
      <p:sp>
        <p:nvSpPr>
          <p:cNvPr id="10" name="TextBox 9">
            <a:extLst>
              <a:ext uri="{FF2B5EF4-FFF2-40B4-BE49-F238E27FC236}">
                <a16:creationId xmlns:a16="http://schemas.microsoft.com/office/drawing/2014/main" id="{3C572BA5-ACBE-B045-9E83-1F4703859B76}"/>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14:</a:t>
            </a:r>
          </a:p>
        </p:txBody>
      </p:sp>
      <p:cxnSp>
        <p:nvCxnSpPr>
          <p:cNvPr id="18" name="Straight Connector 17">
            <a:extLst>
              <a:ext uri="{FF2B5EF4-FFF2-40B4-BE49-F238E27FC236}">
                <a16:creationId xmlns:a16="http://schemas.microsoft.com/office/drawing/2014/main" id="{B03DC291-CA60-DF4F-A0EA-AD7EC946B1C7}"/>
              </a:ext>
            </a:extLst>
          </p:cNvPr>
          <p:cNvCxnSpPr/>
          <p:nvPr/>
        </p:nvCxnSpPr>
        <p:spPr>
          <a:xfrm flipH="1">
            <a:off x="572586" y="3767598"/>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Text Placeholder 6">
            <a:extLst>
              <a:ext uri="{FF2B5EF4-FFF2-40B4-BE49-F238E27FC236}">
                <a16:creationId xmlns:a16="http://schemas.microsoft.com/office/drawing/2014/main" id="{62BEA1C1-1C32-454F-8763-9452173D3D8A}"/>
              </a:ext>
            </a:extLst>
          </p:cNvPr>
          <p:cNvSpPr>
            <a:spLocks noGrp="1"/>
          </p:cNvSpPr>
          <p:nvPr>
            <p:ph type="body" sz="quarter" idx="19"/>
          </p:nvPr>
        </p:nvSpPr>
        <p:spPr>
          <a:xfrm>
            <a:off x="2021305" y="-1"/>
            <a:ext cx="6481011" cy="863599"/>
          </a:xfrm>
        </p:spPr>
        <p:txBody>
          <a:bodyPr/>
          <a:lstStyle/>
          <a:p>
            <a:r>
              <a:rPr lang="en-US"/>
              <a:t>Prepare flight recovery (cont’d)</a:t>
            </a:r>
          </a:p>
        </p:txBody>
      </p:sp>
      <p:sp>
        <p:nvSpPr>
          <p:cNvPr id="7" name="Text Placeholder 6">
            <a:extLst>
              <a:ext uri="{FF2B5EF4-FFF2-40B4-BE49-F238E27FC236}">
                <a16:creationId xmlns:a16="http://schemas.microsoft.com/office/drawing/2014/main" id="{0FE2B115-B96E-BD42-BE59-D3FB45DC7BA4}"/>
              </a:ext>
            </a:extLst>
          </p:cNvPr>
          <p:cNvSpPr>
            <a:spLocks noGrp="1"/>
          </p:cNvSpPr>
          <p:nvPr>
            <p:ph type="body" sz="quarter" idx="14"/>
          </p:nvPr>
        </p:nvSpPr>
        <p:spPr>
          <a:xfrm>
            <a:off x="1614489" y="1033987"/>
            <a:ext cx="4551875" cy="1892300"/>
          </a:xfrm>
        </p:spPr>
        <p:txBody>
          <a:bodyPr/>
          <a:lstStyle/>
          <a:p>
            <a:pPr algn="just"/>
            <a:r>
              <a:rPr lang="en-US"/>
              <a:t>From the right side, make a fold towards the left at about 1/4 the length the parachute.</a:t>
            </a:r>
          </a:p>
          <a:p>
            <a:pPr algn="just"/>
            <a:r>
              <a:rPr lang="en-US"/>
              <a:t>Be sure that the quick link remains accessible outside the folded parachute. </a:t>
            </a:r>
          </a:p>
          <a:p>
            <a:endParaRPr lang="en-US"/>
          </a:p>
        </p:txBody>
      </p:sp>
      <p:sp>
        <p:nvSpPr>
          <p:cNvPr id="11" name="Text Placeholder 10">
            <a:extLst>
              <a:ext uri="{FF2B5EF4-FFF2-40B4-BE49-F238E27FC236}">
                <a16:creationId xmlns:a16="http://schemas.microsoft.com/office/drawing/2014/main" id="{0CE8508A-E840-3244-B73B-05146F0BD835}"/>
              </a:ext>
            </a:extLst>
          </p:cNvPr>
          <p:cNvSpPr>
            <a:spLocks noGrp="1"/>
          </p:cNvSpPr>
          <p:nvPr>
            <p:ph type="body" sz="quarter" idx="17"/>
          </p:nvPr>
        </p:nvSpPr>
        <p:spPr>
          <a:xfrm>
            <a:off x="1614489" y="3988602"/>
            <a:ext cx="4481511" cy="2084429"/>
          </a:xfrm>
        </p:spPr>
        <p:txBody>
          <a:bodyPr>
            <a:normAutofit/>
          </a:bodyPr>
          <a:lstStyle/>
          <a:p>
            <a:pPr algn="just"/>
            <a:r>
              <a:rPr lang="en-US"/>
              <a:t>From the right side,  make a fold underneath the open edge of the fold from step 14.6. </a:t>
            </a:r>
          </a:p>
          <a:p>
            <a:pPr algn="just"/>
            <a:r>
              <a:rPr lang="en-US"/>
              <a:t>The folded sides should now be touching.</a:t>
            </a:r>
          </a:p>
          <a:p>
            <a:pPr algn="just"/>
            <a:endParaRPr lang="en-US"/>
          </a:p>
        </p:txBody>
      </p:sp>
      <p:cxnSp>
        <p:nvCxnSpPr>
          <p:cNvPr id="53" name="Straight Connector 52">
            <a:extLst>
              <a:ext uri="{FF2B5EF4-FFF2-40B4-BE49-F238E27FC236}">
                <a16:creationId xmlns:a16="http://schemas.microsoft.com/office/drawing/2014/main" id="{CFB08C59-4477-2744-98E3-645D5E7F6B13}"/>
              </a:ext>
            </a:extLst>
          </p:cNvPr>
          <p:cNvCxnSpPr>
            <a:cxnSpLocks/>
          </p:cNvCxnSpPr>
          <p:nvPr/>
        </p:nvCxnSpPr>
        <p:spPr>
          <a:xfrm>
            <a:off x="9244731" y="4171164"/>
            <a:ext cx="0" cy="798602"/>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06365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46CB60-9827-6C4E-A9D3-E24560FA9B27}"/>
              </a:ext>
            </a:extLst>
          </p:cNvPr>
          <p:cNvSpPr>
            <a:spLocks noGrp="1"/>
          </p:cNvSpPr>
          <p:nvPr>
            <p:ph type="body" sz="quarter" idx="13"/>
          </p:nvPr>
        </p:nvSpPr>
        <p:spPr/>
        <p:txBody>
          <a:bodyPr>
            <a:normAutofit lnSpcReduction="10000"/>
          </a:bodyPr>
          <a:lstStyle/>
          <a:p>
            <a:r>
              <a:rPr lang="en-US"/>
              <a:t>14.11</a:t>
            </a:r>
          </a:p>
        </p:txBody>
      </p:sp>
      <p:sp>
        <p:nvSpPr>
          <p:cNvPr id="3" name="Text Placeholder 2">
            <a:extLst>
              <a:ext uri="{FF2B5EF4-FFF2-40B4-BE49-F238E27FC236}">
                <a16:creationId xmlns:a16="http://schemas.microsoft.com/office/drawing/2014/main" id="{ED9D77C1-39EA-E14A-B5E1-C77A35A25752}"/>
              </a:ext>
            </a:extLst>
          </p:cNvPr>
          <p:cNvSpPr>
            <a:spLocks noGrp="1"/>
          </p:cNvSpPr>
          <p:nvPr>
            <p:ph type="body" sz="quarter" idx="14"/>
          </p:nvPr>
        </p:nvSpPr>
        <p:spPr>
          <a:xfrm>
            <a:off x="1614489" y="1039280"/>
            <a:ext cx="5348416" cy="977779"/>
          </a:xfrm>
        </p:spPr>
        <p:txBody>
          <a:bodyPr/>
          <a:lstStyle/>
          <a:p>
            <a:pPr algn="just"/>
            <a:r>
              <a:rPr lang="en-US" dirty="0"/>
              <a:t>Fold in half one final time, ensuring that the quick link is still accessible from outside the folded parachute.</a:t>
            </a:r>
          </a:p>
          <a:p>
            <a:pPr algn="just"/>
            <a:endParaRPr lang="en-US" dirty="0"/>
          </a:p>
        </p:txBody>
      </p:sp>
      <p:sp>
        <p:nvSpPr>
          <p:cNvPr id="10" name="TextBox 9">
            <a:extLst>
              <a:ext uri="{FF2B5EF4-FFF2-40B4-BE49-F238E27FC236}">
                <a16:creationId xmlns:a16="http://schemas.microsoft.com/office/drawing/2014/main" id="{3C572BA5-ACBE-B045-9E83-1F4703859B76}"/>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14:</a:t>
            </a:r>
          </a:p>
        </p:txBody>
      </p:sp>
      <p:sp>
        <p:nvSpPr>
          <p:cNvPr id="20" name="Text Placeholder 6">
            <a:extLst>
              <a:ext uri="{FF2B5EF4-FFF2-40B4-BE49-F238E27FC236}">
                <a16:creationId xmlns:a16="http://schemas.microsoft.com/office/drawing/2014/main" id="{62BEA1C1-1C32-454F-8763-9452173D3D8A}"/>
              </a:ext>
            </a:extLst>
          </p:cNvPr>
          <p:cNvSpPr>
            <a:spLocks noGrp="1"/>
          </p:cNvSpPr>
          <p:nvPr>
            <p:ph type="body" sz="quarter" idx="19"/>
          </p:nvPr>
        </p:nvSpPr>
        <p:spPr>
          <a:xfrm>
            <a:off x="2021305" y="-1"/>
            <a:ext cx="6481011" cy="863599"/>
          </a:xfrm>
        </p:spPr>
        <p:txBody>
          <a:bodyPr/>
          <a:lstStyle/>
          <a:p>
            <a:r>
              <a:rPr lang="en-US"/>
              <a:t>Prepare flight recovery (cont’d)</a:t>
            </a:r>
          </a:p>
        </p:txBody>
      </p:sp>
      <p:sp>
        <p:nvSpPr>
          <p:cNvPr id="35" name="Text Placeholder 4">
            <a:extLst>
              <a:ext uri="{FF2B5EF4-FFF2-40B4-BE49-F238E27FC236}">
                <a16:creationId xmlns:a16="http://schemas.microsoft.com/office/drawing/2014/main" id="{86E3D886-6DEE-3A48-93C2-30CEAD41393F}"/>
              </a:ext>
            </a:extLst>
          </p:cNvPr>
          <p:cNvSpPr>
            <a:spLocks noGrp="1"/>
          </p:cNvSpPr>
          <p:nvPr>
            <p:ph type="body" sz="quarter" idx="16"/>
          </p:nvPr>
        </p:nvSpPr>
        <p:spPr>
          <a:xfrm>
            <a:off x="572588" y="3988602"/>
            <a:ext cx="775995" cy="365125"/>
          </a:xfrm>
        </p:spPr>
        <p:txBody>
          <a:bodyPr>
            <a:normAutofit lnSpcReduction="10000"/>
          </a:bodyPr>
          <a:lstStyle/>
          <a:p>
            <a:r>
              <a:rPr lang="en-US"/>
              <a:t>14.12</a:t>
            </a:r>
          </a:p>
        </p:txBody>
      </p:sp>
      <p:sp>
        <p:nvSpPr>
          <p:cNvPr id="37" name="Text Placeholder 10">
            <a:extLst>
              <a:ext uri="{FF2B5EF4-FFF2-40B4-BE49-F238E27FC236}">
                <a16:creationId xmlns:a16="http://schemas.microsoft.com/office/drawing/2014/main" id="{345B9DDB-31E3-A84E-95F1-D4EFAEB205E4}"/>
              </a:ext>
            </a:extLst>
          </p:cNvPr>
          <p:cNvSpPr>
            <a:spLocks noGrp="1"/>
          </p:cNvSpPr>
          <p:nvPr>
            <p:ph type="body" sz="quarter" idx="17"/>
          </p:nvPr>
        </p:nvSpPr>
        <p:spPr>
          <a:xfrm>
            <a:off x="1614489" y="3988603"/>
            <a:ext cx="5348416" cy="1830118"/>
          </a:xfrm>
        </p:spPr>
        <p:txBody>
          <a:bodyPr>
            <a:normAutofit/>
          </a:bodyPr>
          <a:lstStyle/>
          <a:p>
            <a:pPr algn="just"/>
            <a:r>
              <a:rPr lang="en-US" dirty="0"/>
              <a:t>Carefully insert the folded parachute into the lower body tube. </a:t>
            </a:r>
          </a:p>
          <a:p>
            <a:pPr algn="just"/>
            <a:r>
              <a:rPr lang="en-US" dirty="0"/>
              <a:t>Loosely coil the remaining Kevlar cord on top of the parachute.</a:t>
            </a:r>
          </a:p>
        </p:txBody>
      </p:sp>
      <p:pic>
        <p:nvPicPr>
          <p:cNvPr id="5" name="Picture 4">
            <a:extLst>
              <a:ext uri="{FF2B5EF4-FFF2-40B4-BE49-F238E27FC236}">
                <a16:creationId xmlns:a16="http://schemas.microsoft.com/office/drawing/2014/main" id="{1B447912-8995-3E8C-7201-EA4C246E1F46}"/>
              </a:ext>
            </a:extLst>
          </p:cNvPr>
          <p:cNvPicPr>
            <a:picLocks noChangeAspect="1"/>
          </p:cNvPicPr>
          <p:nvPr/>
        </p:nvPicPr>
        <p:blipFill>
          <a:blip r:embed="rId2"/>
          <a:stretch>
            <a:fillRect/>
          </a:stretch>
        </p:blipFill>
        <p:spPr>
          <a:xfrm>
            <a:off x="6962905" y="1039279"/>
            <a:ext cx="4390893" cy="5226579"/>
          </a:xfrm>
          <a:prstGeom prst="rect">
            <a:avLst/>
          </a:prstGeom>
        </p:spPr>
      </p:pic>
      <p:cxnSp>
        <p:nvCxnSpPr>
          <p:cNvPr id="36" name="Straight Connector 35">
            <a:extLst>
              <a:ext uri="{FF2B5EF4-FFF2-40B4-BE49-F238E27FC236}">
                <a16:creationId xmlns:a16="http://schemas.microsoft.com/office/drawing/2014/main" id="{71E24BBB-8F7B-1A4D-AEFE-EDED5A5126CE}"/>
              </a:ext>
            </a:extLst>
          </p:cNvPr>
          <p:cNvCxnSpPr/>
          <p:nvPr/>
        </p:nvCxnSpPr>
        <p:spPr>
          <a:xfrm flipH="1">
            <a:off x="572586" y="3767598"/>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68123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46CB60-9827-6C4E-A9D3-E24560FA9B27}"/>
              </a:ext>
            </a:extLst>
          </p:cNvPr>
          <p:cNvSpPr>
            <a:spLocks noGrp="1"/>
          </p:cNvSpPr>
          <p:nvPr>
            <p:ph type="body" sz="quarter" idx="13"/>
          </p:nvPr>
        </p:nvSpPr>
        <p:spPr/>
        <p:txBody>
          <a:bodyPr>
            <a:normAutofit lnSpcReduction="10000"/>
          </a:bodyPr>
          <a:lstStyle/>
          <a:p>
            <a:r>
              <a:rPr lang="en-US"/>
              <a:t>14.13</a:t>
            </a:r>
          </a:p>
        </p:txBody>
      </p:sp>
      <p:sp>
        <p:nvSpPr>
          <p:cNvPr id="3" name="Text Placeholder 2">
            <a:extLst>
              <a:ext uri="{FF2B5EF4-FFF2-40B4-BE49-F238E27FC236}">
                <a16:creationId xmlns:a16="http://schemas.microsoft.com/office/drawing/2014/main" id="{ED9D77C1-39EA-E14A-B5E1-C77A35A25752}"/>
              </a:ext>
            </a:extLst>
          </p:cNvPr>
          <p:cNvSpPr>
            <a:spLocks noGrp="1"/>
          </p:cNvSpPr>
          <p:nvPr>
            <p:ph type="body" sz="quarter" idx="14"/>
          </p:nvPr>
        </p:nvSpPr>
        <p:spPr>
          <a:xfrm>
            <a:off x="1614489" y="1039280"/>
            <a:ext cx="5329236" cy="3475570"/>
          </a:xfrm>
        </p:spPr>
        <p:txBody>
          <a:bodyPr>
            <a:normAutofit/>
          </a:bodyPr>
          <a:lstStyle/>
          <a:p>
            <a:pPr algn="just"/>
            <a:r>
              <a:rPr lang="en-US"/>
              <a:t>Take the two rocket halves and connect them as shown. The gap between the body tubes should be minimal. </a:t>
            </a:r>
          </a:p>
          <a:p>
            <a:pPr algn="just"/>
            <a:endParaRPr lang="en-US"/>
          </a:p>
          <a:p>
            <a:pPr algn="just"/>
            <a:r>
              <a:rPr lang="en-US"/>
              <a:t>If it is a tight fit, ensure the shock cord is not in the way of the tube. If no cords are in the way and there is still a tight fit, the packed parachute is too long; unravel the parachute and fold it again tighter. </a:t>
            </a:r>
          </a:p>
          <a:p>
            <a:pPr algn="just"/>
            <a:endParaRPr lang="en-US"/>
          </a:p>
        </p:txBody>
      </p:sp>
      <p:sp>
        <p:nvSpPr>
          <p:cNvPr id="10" name="TextBox 9">
            <a:extLst>
              <a:ext uri="{FF2B5EF4-FFF2-40B4-BE49-F238E27FC236}">
                <a16:creationId xmlns:a16="http://schemas.microsoft.com/office/drawing/2014/main" id="{3C572BA5-ACBE-B045-9E83-1F4703859B76}"/>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14:</a:t>
            </a:r>
          </a:p>
        </p:txBody>
      </p:sp>
      <p:sp>
        <p:nvSpPr>
          <p:cNvPr id="20" name="Text Placeholder 6">
            <a:extLst>
              <a:ext uri="{FF2B5EF4-FFF2-40B4-BE49-F238E27FC236}">
                <a16:creationId xmlns:a16="http://schemas.microsoft.com/office/drawing/2014/main" id="{66975E35-CA89-9149-9F2C-14F72B01F86E}"/>
              </a:ext>
            </a:extLst>
          </p:cNvPr>
          <p:cNvSpPr>
            <a:spLocks noGrp="1"/>
          </p:cNvSpPr>
          <p:nvPr>
            <p:ph type="body" sz="quarter" idx="19"/>
          </p:nvPr>
        </p:nvSpPr>
        <p:spPr>
          <a:xfrm>
            <a:off x="2021305" y="-1"/>
            <a:ext cx="6481011" cy="863599"/>
          </a:xfrm>
        </p:spPr>
        <p:txBody>
          <a:bodyPr/>
          <a:lstStyle/>
          <a:p>
            <a:r>
              <a:rPr lang="en-US"/>
              <a:t>Prepare flight recovery (cont’d)</a:t>
            </a:r>
          </a:p>
        </p:txBody>
      </p:sp>
      <p:pic>
        <p:nvPicPr>
          <p:cNvPr id="5" name="Picture 4" descr="A picture containing screenshot, silver&#10;&#10;Description automatically generated">
            <a:extLst>
              <a:ext uri="{FF2B5EF4-FFF2-40B4-BE49-F238E27FC236}">
                <a16:creationId xmlns:a16="http://schemas.microsoft.com/office/drawing/2014/main" id="{7BB8F9AB-DF6B-E259-68E9-1A392C59AD4D}"/>
              </a:ext>
            </a:extLst>
          </p:cNvPr>
          <p:cNvPicPr>
            <a:picLocks noChangeAspect="1"/>
          </p:cNvPicPr>
          <p:nvPr/>
        </p:nvPicPr>
        <p:blipFill>
          <a:blip r:embed="rId2"/>
          <a:stretch>
            <a:fillRect/>
          </a:stretch>
        </p:blipFill>
        <p:spPr>
          <a:xfrm>
            <a:off x="7470321" y="1046163"/>
            <a:ext cx="3619500" cy="1574800"/>
          </a:xfrm>
          <a:prstGeom prst="rect">
            <a:avLst/>
          </a:prstGeom>
        </p:spPr>
      </p:pic>
    </p:spTree>
    <p:extLst>
      <p:ext uri="{BB962C8B-B14F-4D97-AF65-F5344CB8AC3E}">
        <p14:creationId xmlns:p14="http://schemas.microsoft.com/office/powerpoint/2010/main" val="41845803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650728AB-C7CF-844E-A1C9-13FE07FF6573}"/>
              </a:ext>
            </a:extLst>
          </p:cNvPr>
          <p:cNvSpPr>
            <a:spLocks noGrp="1"/>
          </p:cNvSpPr>
          <p:nvPr>
            <p:ph type="body" sz="quarter" idx="17"/>
          </p:nvPr>
        </p:nvSpPr>
        <p:spPr>
          <a:xfrm>
            <a:off x="572588" y="2337046"/>
            <a:ext cx="6007100" cy="2766582"/>
          </a:xfrm>
        </p:spPr>
        <p:txBody>
          <a:bodyPr>
            <a:normAutofit/>
          </a:bodyPr>
          <a:lstStyle/>
          <a:p>
            <a:r>
              <a:rPr lang="en-US"/>
              <a:t>Completed rocket body from step 14</a:t>
            </a:r>
          </a:p>
          <a:p>
            <a:r>
              <a:rPr lang="en-US"/>
              <a:t>Appropriate solid rocket motor and ignitor.  (Instructions for the F15-4 and F67-4 are shown here. For any other motor you have previously modeled, follow the motor instructions.)</a:t>
            </a:r>
          </a:p>
          <a:p>
            <a:r>
              <a:rPr lang="en-US"/>
              <a:t>Painter’s tape</a:t>
            </a:r>
          </a:p>
        </p:txBody>
      </p:sp>
      <p:sp>
        <p:nvSpPr>
          <p:cNvPr id="9" name="TextBox 8">
            <a:extLst>
              <a:ext uri="{FF2B5EF4-FFF2-40B4-BE49-F238E27FC236}">
                <a16:creationId xmlns:a16="http://schemas.microsoft.com/office/drawing/2014/main" id="{027C7AA3-A332-D64E-AF17-63D4846DE0C1}"/>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15:</a:t>
            </a:r>
          </a:p>
        </p:txBody>
      </p:sp>
      <p:sp>
        <p:nvSpPr>
          <p:cNvPr id="10" name="Text Placeholder 6">
            <a:extLst>
              <a:ext uri="{FF2B5EF4-FFF2-40B4-BE49-F238E27FC236}">
                <a16:creationId xmlns:a16="http://schemas.microsoft.com/office/drawing/2014/main" id="{D71E214E-CAFC-2248-99F7-006779EFD7D3}"/>
              </a:ext>
            </a:extLst>
          </p:cNvPr>
          <p:cNvSpPr txBox="1">
            <a:spLocks/>
          </p:cNvSpPr>
          <p:nvPr/>
        </p:nvSpPr>
        <p:spPr>
          <a:xfrm>
            <a:off x="2021305" y="-1"/>
            <a:ext cx="6481011" cy="8635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Install motor and prepare for launch</a:t>
            </a:r>
          </a:p>
        </p:txBody>
      </p:sp>
      <p:pic>
        <p:nvPicPr>
          <p:cNvPr id="5" name="Picture Placeholder 4" descr="A close-up of a model airplane&#10;&#10;Description automatically generated with low confidence">
            <a:extLst>
              <a:ext uri="{FF2B5EF4-FFF2-40B4-BE49-F238E27FC236}">
                <a16:creationId xmlns:a16="http://schemas.microsoft.com/office/drawing/2014/main" id="{05343E58-F1D1-718A-B266-C9A83EC12D0C}"/>
              </a:ext>
            </a:extLst>
          </p:cNvPr>
          <p:cNvPicPr>
            <a:picLocks noGrp="1" noChangeAspect="1"/>
          </p:cNvPicPr>
          <p:nvPr>
            <p:ph type="pic" sz="quarter" idx="18"/>
          </p:nvPr>
        </p:nvPicPr>
        <p:blipFill>
          <a:blip r:embed="rId2"/>
          <a:srcRect l="51" r="51"/>
          <a:stretch>
            <a:fillRect/>
          </a:stretch>
        </p:blipFill>
        <p:spPr/>
      </p:pic>
    </p:spTree>
    <p:extLst>
      <p:ext uri="{BB962C8B-B14F-4D97-AF65-F5344CB8AC3E}">
        <p14:creationId xmlns:p14="http://schemas.microsoft.com/office/powerpoint/2010/main" val="37941063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descr="Warning with solid fill">
            <a:extLst>
              <a:ext uri="{FF2B5EF4-FFF2-40B4-BE49-F238E27FC236}">
                <a16:creationId xmlns:a16="http://schemas.microsoft.com/office/drawing/2014/main" id="{EBB9FD9B-BF6C-CC46-86C0-DC911181D54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3225" y="2838424"/>
            <a:ext cx="670762" cy="670762"/>
          </a:xfrm>
          <a:prstGeom prst="rect">
            <a:avLst/>
          </a:prstGeom>
        </p:spPr>
      </p:pic>
      <p:sp>
        <p:nvSpPr>
          <p:cNvPr id="3" name="Text Placeholder 2">
            <a:extLst>
              <a:ext uri="{FF2B5EF4-FFF2-40B4-BE49-F238E27FC236}">
                <a16:creationId xmlns:a16="http://schemas.microsoft.com/office/drawing/2014/main" id="{A67D7B74-7713-9340-812A-9E2D2A2F7FF2}"/>
              </a:ext>
            </a:extLst>
          </p:cNvPr>
          <p:cNvSpPr>
            <a:spLocks noGrp="1"/>
          </p:cNvSpPr>
          <p:nvPr>
            <p:ph type="body" sz="quarter" idx="14"/>
          </p:nvPr>
        </p:nvSpPr>
        <p:spPr>
          <a:xfrm>
            <a:off x="1614489" y="1039280"/>
            <a:ext cx="6035562" cy="863600"/>
          </a:xfrm>
        </p:spPr>
        <p:txBody>
          <a:bodyPr>
            <a:normAutofit/>
          </a:bodyPr>
          <a:lstStyle/>
          <a:p>
            <a:pPr algn="just"/>
            <a:r>
              <a:rPr lang="en-US" b="1"/>
              <a:t>If using an Estes F15-4, proceed with step 15.1</a:t>
            </a:r>
          </a:p>
          <a:p>
            <a:pPr algn="just"/>
            <a:r>
              <a:rPr lang="en-US" b="1"/>
              <a:t>If using an Aerotech F67-4 motor, skip to step 15.5. </a:t>
            </a:r>
          </a:p>
          <a:p>
            <a:pPr algn="just"/>
            <a:endParaRPr lang="en-US"/>
          </a:p>
        </p:txBody>
      </p:sp>
      <p:sp>
        <p:nvSpPr>
          <p:cNvPr id="12" name="TextBox 11">
            <a:extLst>
              <a:ext uri="{FF2B5EF4-FFF2-40B4-BE49-F238E27FC236}">
                <a16:creationId xmlns:a16="http://schemas.microsoft.com/office/drawing/2014/main" id="{32DD7EFD-D4E0-CE40-9CE9-919C07055509}"/>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15:</a:t>
            </a:r>
          </a:p>
        </p:txBody>
      </p:sp>
      <p:sp>
        <p:nvSpPr>
          <p:cNvPr id="10" name="Text Placeholder 6">
            <a:extLst>
              <a:ext uri="{FF2B5EF4-FFF2-40B4-BE49-F238E27FC236}">
                <a16:creationId xmlns:a16="http://schemas.microsoft.com/office/drawing/2014/main" id="{ADA03C51-8EA5-BC41-9BF3-DB1F39411C6E}"/>
              </a:ext>
            </a:extLst>
          </p:cNvPr>
          <p:cNvSpPr txBox="1">
            <a:spLocks/>
          </p:cNvSpPr>
          <p:nvPr/>
        </p:nvSpPr>
        <p:spPr>
          <a:xfrm>
            <a:off x="2021305" y="-1"/>
            <a:ext cx="7796463" cy="8635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Install motor and prepare for launch (cont’d)</a:t>
            </a:r>
          </a:p>
        </p:txBody>
      </p:sp>
      <p:sp>
        <p:nvSpPr>
          <p:cNvPr id="5" name="TextBox 4">
            <a:extLst>
              <a:ext uri="{FF2B5EF4-FFF2-40B4-BE49-F238E27FC236}">
                <a16:creationId xmlns:a16="http://schemas.microsoft.com/office/drawing/2014/main" id="{503BDA1A-3133-C545-BEB4-52857EB280D5}"/>
              </a:ext>
            </a:extLst>
          </p:cNvPr>
          <p:cNvSpPr txBox="1"/>
          <p:nvPr/>
        </p:nvSpPr>
        <p:spPr>
          <a:xfrm>
            <a:off x="1636318" y="1933865"/>
            <a:ext cx="9682847" cy="646331"/>
          </a:xfrm>
          <a:prstGeom prst="rect">
            <a:avLst/>
          </a:prstGeom>
          <a:noFill/>
          <a:ln w="38100">
            <a:solidFill>
              <a:schemeClr val="accent4"/>
            </a:solidFill>
          </a:ln>
        </p:spPr>
        <p:txBody>
          <a:bodyPr wrap="square" rtlCol="0">
            <a:spAutoFit/>
          </a:bodyPr>
          <a:lstStyle/>
          <a:p>
            <a:pPr algn="just"/>
            <a:r>
              <a:rPr lang="en-US"/>
              <a:t>If you are using any other previously modeled rocket motor, follow the motor manufacturer’s instructions.</a:t>
            </a:r>
          </a:p>
        </p:txBody>
      </p:sp>
      <p:pic>
        <p:nvPicPr>
          <p:cNvPr id="17" name="Graphic 16" descr="Warning with solid fill">
            <a:extLst>
              <a:ext uri="{FF2B5EF4-FFF2-40B4-BE49-F238E27FC236}">
                <a16:creationId xmlns:a16="http://schemas.microsoft.com/office/drawing/2014/main" id="{938829EB-12EA-2643-A180-50CCDEDF3C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44" y="1620620"/>
            <a:ext cx="775995" cy="775995"/>
          </a:xfrm>
          <a:prstGeom prst="rect">
            <a:avLst/>
          </a:prstGeom>
        </p:spPr>
      </p:pic>
      <p:sp>
        <p:nvSpPr>
          <p:cNvPr id="18" name="TextBox 17">
            <a:extLst>
              <a:ext uri="{FF2B5EF4-FFF2-40B4-BE49-F238E27FC236}">
                <a16:creationId xmlns:a16="http://schemas.microsoft.com/office/drawing/2014/main" id="{E1252F54-A2D4-AD47-A1C9-16ADB460BD3B}"/>
              </a:ext>
            </a:extLst>
          </p:cNvPr>
          <p:cNvSpPr txBox="1"/>
          <p:nvPr/>
        </p:nvSpPr>
        <p:spPr>
          <a:xfrm>
            <a:off x="379458" y="2261501"/>
            <a:ext cx="1075166" cy="369332"/>
          </a:xfrm>
          <a:prstGeom prst="rect">
            <a:avLst/>
          </a:prstGeom>
          <a:noFill/>
        </p:spPr>
        <p:txBody>
          <a:bodyPr wrap="none" rtlCol="0">
            <a:spAutoFit/>
          </a:bodyPr>
          <a:lstStyle/>
          <a:p>
            <a:r>
              <a:rPr lang="en-US" b="1">
                <a:solidFill>
                  <a:srgbClr val="FFC000"/>
                </a:solidFill>
              </a:rPr>
              <a:t>CAUTION</a:t>
            </a:r>
          </a:p>
        </p:txBody>
      </p:sp>
      <p:sp>
        <p:nvSpPr>
          <p:cNvPr id="20" name="TextBox 19">
            <a:extLst>
              <a:ext uri="{FF2B5EF4-FFF2-40B4-BE49-F238E27FC236}">
                <a16:creationId xmlns:a16="http://schemas.microsoft.com/office/drawing/2014/main" id="{41D7C687-E41C-F243-AF80-8B80960946B9}"/>
              </a:ext>
            </a:extLst>
          </p:cNvPr>
          <p:cNvSpPr txBox="1"/>
          <p:nvPr/>
        </p:nvSpPr>
        <p:spPr>
          <a:xfrm>
            <a:off x="245562" y="3363320"/>
            <a:ext cx="1166088" cy="369332"/>
          </a:xfrm>
          <a:prstGeom prst="rect">
            <a:avLst/>
          </a:prstGeom>
          <a:noFill/>
        </p:spPr>
        <p:txBody>
          <a:bodyPr wrap="none" rtlCol="0">
            <a:spAutoFit/>
          </a:bodyPr>
          <a:lstStyle/>
          <a:p>
            <a:r>
              <a:rPr lang="en-US" b="1">
                <a:solidFill>
                  <a:srgbClr val="FF0000"/>
                </a:solidFill>
              </a:rPr>
              <a:t>WARNING</a:t>
            </a:r>
          </a:p>
        </p:txBody>
      </p:sp>
      <p:sp>
        <p:nvSpPr>
          <p:cNvPr id="21" name="TextBox 20">
            <a:extLst>
              <a:ext uri="{FF2B5EF4-FFF2-40B4-BE49-F238E27FC236}">
                <a16:creationId xmlns:a16="http://schemas.microsoft.com/office/drawing/2014/main" id="{498DC2A4-9FA4-E04A-BF51-8F72691C8120}"/>
              </a:ext>
            </a:extLst>
          </p:cNvPr>
          <p:cNvSpPr txBox="1"/>
          <p:nvPr/>
        </p:nvSpPr>
        <p:spPr>
          <a:xfrm>
            <a:off x="1596263" y="2885436"/>
            <a:ext cx="9722902" cy="2308324"/>
          </a:xfrm>
          <a:prstGeom prst="rect">
            <a:avLst/>
          </a:prstGeom>
          <a:noFill/>
          <a:ln w="38100">
            <a:solidFill>
              <a:srgbClr val="FF0000"/>
            </a:solidFill>
          </a:ln>
        </p:spPr>
        <p:txBody>
          <a:bodyPr wrap="square">
            <a:spAutoFit/>
          </a:bodyPr>
          <a:lstStyle/>
          <a:p>
            <a:pPr algn="just"/>
            <a:r>
              <a:rPr lang="en-US"/>
              <a:t>Steps 15.1 to 15.2 and 15.5 should only be completed once you are out </a:t>
            </a:r>
            <a:r>
              <a:rPr lang="en-US" b="1" u="sng">
                <a:solidFill>
                  <a:srgbClr val="00B050"/>
                </a:solidFill>
              </a:rPr>
              <a:t>in the field</a:t>
            </a:r>
            <a:r>
              <a:rPr lang="en-US"/>
              <a:t>, preparing to launch. </a:t>
            </a:r>
          </a:p>
          <a:p>
            <a:pPr algn="just"/>
            <a:endParaRPr lang="en-US"/>
          </a:p>
          <a:p>
            <a:pPr algn="just"/>
            <a:r>
              <a:rPr lang="en-US"/>
              <a:t>Steps 15.3 to 15.4 and 15.6 to 15.8 should only be completed once your rocket is </a:t>
            </a:r>
            <a:r>
              <a:rPr lang="en-US" b="1" u="sng">
                <a:solidFill>
                  <a:srgbClr val="FF0000"/>
                </a:solidFill>
              </a:rPr>
              <a:t>on the </a:t>
            </a:r>
            <a:r>
              <a:rPr lang="en-US" b="1" u="sng" err="1">
                <a:solidFill>
                  <a:srgbClr val="FF0000"/>
                </a:solidFill>
              </a:rPr>
              <a:t>launchstand</a:t>
            </a:r>
            <a:r>
              <a:rPr lang="en-US"/>
              <a:t>, ready to launch.</a:t>
            </a:r>
          </a:p>
          <a:p>
            <a:pPr algn="just"/>
            <a:endParaRPr lang="en-US"/>
          </a:p>
          <a:p>
            <a:pPr algn="just"/>
            <a:r>
              <a:rPr lang="en-US" b="1" i="1"/>
              <a:t>Failure to follow these instructions or insertion of the motor and/or ignitors before indicated may result in serious harm.</a:t>
            </a:r>
          </a:p>
        </p:txBody>
      </p:sp>
    </p:spTree>
    <p:extLst>
      <p:ext uri="{BB962C8B-B14F-4D97-AF65-F5344CB8AC3E}">
        <p14:creationId xmlns:p14="http://schemas.microsoft.com/office/powerpoint/2010/main" val="1710297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21D7335B-5A2D-AE46-843F-D7F74C68C605}"/>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1:</a:t>
            </a:r>
          </a:p>
        </p:txBody>
      </p:sp>
      <p:sp>
        <p:nvSpPr>
          <p:cNvPr id="24" name="Text Placeholder 10">
            <a:extLst>
              <a:ext uri="{FF2B5EF4-FFF2-40B4-BE49-F238E27FC236}">
                <a16:creationId xmlns:a16="http://schemas.microsoft.com/office/drawing/2014/main" id="{22FE65B5-B7C3-3B42-9FA0-E226069A38EB}"/>
              </a:ext>
            </a:extLst>
          </p:cNvPr>
          <p:cNvSpPr txBox="1">
            <a:spLocks/>
          </p:cNvSpPr>
          <p:nvPr/>
        </p:nvSpPr>
        <p:spPr>
          <a:xfrm>
            <a:off x="2021305" y="-1"/>
            <a:ext cx="6481011" cy="84117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Prepare rocket fins</a:t>
            </a:r>
          </a:p>
        </p:txBody>
      </p:sp>
      <p:sp>
        <p:nvSpPr>
          <p:cNvPr id="10" name="Text Placeholder 9">
            <a:extLst>
              <a:ext uri="{FF2B5EF4-FFF2-40B4-BE49-F238E27FC236}">
                <a16:creationId xmlns:a16="http://schemas.microsoft.com/office/drawing/2014/main" id="{80C9E661-1385-D84A-90E7-1B1343A3E280}"/>
              </a:ext>
            </a:extLst>
          </p:cNvPr>
          <p:cNvSpPr>
            <a:spLocks noGrp="1"/>
          </p:cNvSpPr>
          <p:nvPr>
            <p:ph type="body" sz="quarter" idx="17"/>
          </p:nvPr>
        </p:nvSpPr>
        <p:spPr>
          <a:xfrm>
            <a:off x="572588" y="2337045"/>
            <a:ext cx="6007100" cy="3934965"/>
          </a:xfrm>
        </p:spPr>
        <p:txBody>
          <a:bodyPr>
            <a:normAutofit/>
          </a:bodyPr>
          <a:lstStyle/>
          <a:p>
            <a:r>
              <a:rPr lang="en-US"/>
              <a:t>Estes Super Big Bertha Kit parts E, F, G</a:t>
            </a:r>
          </a:p>
          <a:p>
            <a:r>
              <a:rPr lang="en-US"/>
              <a:t>Craft or X-</a:t>
            </a:r>
            <a:r>
              <a:rPr lang="en-US" err="1"/>
              <a:t>acto</a:t>
            </a:r>
            <a:r>
              <a:rPr lang="en-US"/>
              <a:t> knife</a:t>
            </a:r>
          </a:p>
          <a:p>
            <a:r>
              <a:rPr lang="en-US"/>
              <a:t>Sandpaper</a:t>
            </a:r>
          </a:p>
          <a:p>
            <a:r>
              <a:rPr lang="en-US"/>
              <a:t>Wood glue</a:t>
            </a:r>
          </a:p>
          <a:p>
            <a:r>
              <a:rPr lang="en-US"/>
              <a:t>Super glue</a:t>
            </a:r>
          </a:p>
          <a:p>
            <a:r>
              <a:rPr lang="en-US">
                <a:solidFill>
                  <a:schemeClr val="accent1"/>
                </a:solidFill>
              </a:rPr>
              <a:t>*Clamps</a:t>
            </a:r>
          </a:p>
        </p:txBody>
      </p:sp>
      <p:pic>
        <p:nvPicPr>
          <p:cNvPr id="1026" name="Picture 2">
            <a:extLst>
              <a:ext uri="{FF2B5EF4-FFF2-40B4-BE49-F238E27FC236}">
                <a16:creationId xmlns:a16="http://schemas.microsoft.com/office/drawing/2014/main" id="{1E91BC66-BE21-F146-B2CB-04B758496542}"/>
              </a:ext>
            </a:extLst>
          </p:cNvPr>
          <p:cNvPicPr>
            <a:picLocks noGrp="1" noChangeAspect="1" noChangeArrowheads="1"/>
          </p:cNvPicPr>
          <p:nvPr>
            <p:ph type="pic" sz="quarter" idx="18"/>
          </p:nvPr>
        </p:nvPicPr>
        <p:blipFill rotWithShape="1">
          <a:blip r:embed="rId2">
            <a:extLst>
              <a:ext uri="{28A0092B-C50C-407E-A947-70E740481C1C}">
                <a14:useLocalDpi xmlns:a14="http://schemas.microsoft.com/office/drawing/2010/main" val="0"/>
              </a:ext>
            </a:extLst>
          </a:blip>
          <a:srcRect l="315" r="835"/>
          <a:stretch/>
        </p:blipFill>
        <p:spPr bwMode="auto">
          <a:xfrm>
            <a:off x="5127538" y="2337045"/>
            <a:ext cx="6175201" cy="28788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D96A452E-4731-EB26-87A8-228D9290E586}"/>
              </a:ext>
            </a:extLst>
          </p:cNvPr>
          <p:cNvSpPr txBox="1"/>
          <p:nvPr/>
        </p:nvSpPr>
        <p:spPr>
          <a:xfrm>
            <a:off x="802542" y="6492666"/>
            <a:ext cx="1110176" cy="369332"/>
          </a:xfrm>
          <a:prstGeom prst="rect">
            <a:avLst/>
          </a:prstGeom>
          <a:noFill/>
        </p:spPr>
        <p:txBody>
          <a:bodyPr wrap="none" rtlCol="0">
            <a:spAutoFit/>
          </a:bodyPr>
          <a:lstStyle/>
          <a:p>
            <a:r>
              <a:rPr lang="en-US">
                <a:solidFill>
                  <a:schemeClr val="accent1"/>
                </a:solidFill>
              </a:rPr>
              <a:t>*Optional</a:t>
            </a:r>
          </a:p>
        </p:txBody>
      </p:sp>
    </p:spTree>
    <p:extLst>
      <p:ext uri="{BB962C8B-B14F-4D97-AF65-F5344CB8AC3E}">
        <p14:creationId xmlns:p14="http://schemas.microsoft.com/office/powerpoint/2010/main" val="41479898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D93279-28F0-8E49-8BCE-1AD2838F1FEE}"/>
              </a:ext>
            </a:extLst>
          </p:cNvPr>
          <p:cNvSpPr>
            <a:spLocks noGrp="1"/>
          </p:cNvSpPr>
          <p:nvPr>
            <p:ph type="body" sz="quarter" idx="13"/>
          </p:nvPr>
        </p:nvSpPr>
        <p:spPr>
          <a:xfrm>
            <a:off x="572588" y="1197910"/>
            <a:ext cx="775995" cy="365125"/>
          </a:xfrm>
        </p:spPr>
        <p:txBody>
          <a:bodyPr>
            <a:normAutofit lnSpcReduction="10000"/>
          </a:bodyPr>
          <a:lstStyle/>
          <a:p>
            <a:r>
              <a:rPr lang="en-US"/>
              <a:t>15.1</a:t>
            </a:r>
          </a:p>
        </p:txBody>
      </p:sp>
      <p:sp>
        <p:nvSpPr>
          <p:cNvPr id="12" name="TextBox 11">
            <a:extLst>
              <a:ext uri="{FF2B5EF4-FFF2-40B4-BE49-F238E27FC236}">
                <a16:creationId xmlns:a16="http://schemas.microsoft.com/office/drawing/2014/main" id="{32DD7EFD-D4E0-CE40-9CE9-919C07055509}"/>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15:</a:t>
            </a:r>
          </a:p>
        </p:txBody>
      </p:sp>
      <p:sp>
        <p:nvSpPr>
          <p:cNvPr id="10" name="Text Placeholder 6">
            <a:extLst>
              <a:ext uri="{FF2B5EF4-FFF2-40B4-BE49-F238E27FC236}">
                <a16:creationId xmlns:a16="http://schemas.microsoft.com/office/drawing/2014/main" id="{ADA03C51-8EA5-BC41-9BF3-DB1F39411C6E}"/>
              </a:ext>
            </a:extLst>
          </p:cNvPr>
          <p:cNvSpPr txBox="1">
            <a:spLocks/>
          </p:cNvSpPr>
          <p:nvPr/>
        </p:nvSpPr>
        <p:spPr>
          <a:xfrm>
            <a:off x="2021305" y="-1"/>
            <a:ext cx="7796463" cy="8635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Install motor and prepare for launch (cont’d)</a:t>
            </a:r>
          </a:p>
        </p:txBody>
      </p:sp>
      <p:pic>
        <p:nvPicPr>
          <p:cNvPr id="13" name="Picture 12" descr="Diagram&#10;&#10;Description automatically generated">
            <a:extLst>
              <a:ext uri="{FF2B5EF4-FFF2-40B4-BE49-F238E27FC236}">
                <a16:creationId xmlns:a16="http://schemas.microsoft.com/office/drawing/2014/main" id="{DC6B2A1E-6859-7646-BCFB-DB0DF73CDDAD}"/>
              </a:ext>
            </a:extLst>
          </p:cNvPr>
          <p:cNvPicPr>
            <a:picLocks noChangeAspect="1"/>
          </p:cNvPicPr>
          <p:nvPr/>
        </p:nvPicPr>
        <p:blipFill rotWithShape="1">
          <a:blip r:embed="rId2"/>
          <a:srcRect l="4263" t="5941" r="48897" b="48232"/>
          <a:stretch/>
        </p:blipFill>
        <p:spPr>
          <a:xfrm>
            <a:off x="2305317" y="2842877"/>
            <a:ext cx="2698555" cy="1476463"/>
          </a:xfrm>
          <a:prstGeom prst="rect">
            <a:avLst/>
          </a:prstGeom>
        </p:spPr>
      </p:pic>
      <p:sp>
        <p:nvSpPr>
          <p:cNvPr id="16" name="TextBox 15">
            <a:extLst>
              <a:ext uri="{FF2B5EF4-FFF2-40B4-BE49-F238E27FC236}">
                <a16:creationId xmlns:a16="http://schemas.microsoft.com/office/drawing/2014/main" id="{CABE8FC3-9530-8A42-AD6B-F266EA49EEC2}"/>
              </a:ext>
            </a:extLst>
          </p:cNvPr>
          <p:cNvSpPr txBox="1"/>
          <p:nvPr/>
        </p:nvSpPr>
        <p:spPr>
          <a:xfrm>
            <a:off x="1614489" y="1124492"/>
            <a:ext cx="9704676" cy="1708160"/>
          </a:xfrm>
          <a:prstGeom prst="rect">
            <a:avLst/>
          </a:prstGeom>
          <a:noFill/>
        </p:spPr>
        <p:txBody>
          <a:bodyPr wrap="square">
            <a:spAutoFit/>
          </a:bodyPr>
          <a:lstStyle/>
          <a:p>
            <a:pPr algn="just">
              <a:spcAft>
                <a:spcPts val="600"/>
              </a:spcAft>
            </a:pPr>
            <a:r>
              <a:rPr lang="en-US" sz="2000" b="1" u="sng">
                <a:solidFill>
                  <a:srgbClr val="00B050"/>
                </a:solidFill>
              </a:rPr>
              <a:t>In the field:</a:t>
            </a:r>
            <a:r>
              <a:rPr lang="en-US" sz="2000" b="1">
                <a:solidFill>
                  <a:srgbClr val="00B050"/>
                </a:solidFill>
              </a:rPr>
              <a:t>  </a:t>
            </a:r>
            <a:r>
              <a:rPr lang="en-US" sz="2000"/>
              <a:t>For the Estes F-15, wrap a 1/4”-3/8” wide strip of masking or duct tape around the nozzle-end of the motor. Wrap around the cardboard 4-6 times until you have created a raised lip.</a:t>
            </a:r>
          </a:p>
          <a:p>
            <a:pPr algn="just">
              <a:spcAft>
                <a:spcPts val="600"/>
              </a:spcAft>
            </a:pPr>
            <a:r>
              <a:rPr lang="en-US" sz="2000"/>
              <a:t>If there is any excess tape extending beyond the end of the motor, trim it off with a craft or X-</a:t>
            </a:r>
            <a:r>
              <a:rPr lang="en-US" sz="2000" err="1"/>
              <a:t>acto</a:t>
            </a:r>
            <a:r>
              <a:rPr lang="en-US" sz="2000"/>
              <a:t> knife.</a:t>
            </a:r>
          </a:p>
        </p:txBody>
      </p:sp>
      <p:pic>
        <p:nvPicPr>
          <p:cNvPr id="19" name="Picture 18" descr="Diagram&#10;&#10;Description automatically generated">
            <a:extLst>
              <a:ext uri="{FF2B5EF4-FFF2-40B4-BE49-F238E27FC236}">
                <a16:creationId xmlns:a16="http://schemas.microsoft.com/office/drawing/2014/main" id="{15B3DA95-11EC-AC45-B44F-BD120FA86156}"/>
              </a:ext>
            </a:extLst>
          </p:cNvPr>
          <p:cNvPicPr>
            <a:picLocks noChangeAspect="1"/>
          </p:cNvPicPr>
          <p:nvPr/>
        </p:nvPicPr>
        <p:blipFill rotWithShape="1">
          <a:blip r:embed="rId2"/>
          <a:srcRect l="56289" t="4216" b="49956"/>
          <a:stretch/>
        </p:blipFill>
        <p:spPr>
          <a:xfrm>
            <a:off x="5269778" y="2821075"/>
            <a:ext cx="2698555" cy="1582130"/>
          </a:xfrm>
          <a:prstGeom prst="rect">
            <a:avLst/>
          </a:prstGeom>
        </p:spPr>
      </p:pic>
      <p:sp>
        <p:nvSpPr>
          <p:cNvPr id="22" name="Text Placeholder 1">
            <a:extLst>
              <a:ext uri="{FF2B5EF4-FFF2-40B4-BE49-F238E27FC236}">
                <a16:creationId xmlns:a16="http://schemas.microsoft.com/office/drawing/2014/main" id="{5F9277F9-15D5-D448-80F0-871AF7231370}"/>
              </a:ext>
            </a:extLst>
          </p:cNvPr>
          <p:cNvSpPr txBox="1">
            <a:spLocks/>
          </p:cNvSpPr>
          <p:nvPr/>
        </p:nvSpPr>
        <p:spPr>
          <a:xfrm>
            <a:off x="572588" y="474240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15.2</a:t>
            </a:r>
          </a:p>
        </p:txBody>
      </p:sp>
      <p:sp>
        <p:nvSpPr>
          <p:cNvPr id="23" name="Text Placeholder 2">
            <a:extLst>
              <a:ext uri="{FF2B5EF4-FFF2-40B4-BE49-F238E27FC236}">
                <a16:creationId xmlns:a16="http://schemas.microsoft.com/office/drawing/2014/main" id="{6F65CDA7-785C-8444-894A-E0EC8D570E7A}"/>
              </a:ext>
            </a:extLst>
          </p:cNvPr>
          <p:cNvSpPr>
            <a:spLocks noGrp="1"/>
          </p:cNvSpPr>
          <p:nvPr>
            <p:ph type="body" sz="quarter" idx="14"/>
          </p:nvPr>
        </p:nvSpPr>
        <p:spPr>
          <a:xfrm>
            <a:off x="1614489" y="4735522"/>
            <a:ext cx="3960858" cy="1810817"/>
          </a:xfrm>
        </p:spPr>
        <p:txBody>
          <a:bodyPr>
            <a:normAutofit/>
          </a:bodyPr>
          <a:lstStyle/>
          <a:p>
            <a:pPr algn="just"/>
            <a:r>
              <a:rPr lang="en-US" b="1" u="sng">
                <a:solidFill>
                  <a:srgbClr val="00B050"/>
                </a:solidFill>
              </a:rPr>
              <a:t>In the field:</a:t>
            </a:r>
            <a:r>
              <a:rPr lang="en-US" b="1">
                <a:solidFill>
                  <a:srgbClr val="00B050"/>
                </a:solidFill>
              </a:rPr>
              <a:t> </a:t>
            </a:r>
            <a:r>
              <a:rPr lang="en-US"/>
              <a:t>Insert the motor into the motor mount tube and screw on the outer retainer ring to secure. </a:t>
            </a:r>
          </a:p>
          <a:p>
            <a:endParaRPr lang="en-US"/>
          </a:p>
        </p:txBody>
      </p:sp>
      <p:pic>
        <p:nvPicPr>
          <p:cNvPr id="24" name="Picture 23" descr="Diagram&#10;&#10;Description automatically generated">
            <a:extLst>
              <a:ext uri="{FF2B5EF4-FFF2-40B4-BE49-F238E27FC236}">
                <a16:creationId xmlns:a16="http://schemas.microsoft.com/office/drawing/2014/main" id="{DE1154DE-317E-E346-ADA5-6B0C66D606DA}"/>
              </a:ext>
            </a:extLst>
          </p:cNvPr>
          <p:cNvPicPr>
            <a:picLocks noChangeAspect="1"/>
          </p:cNvPicPr>
          <p:nvPr/>
        </p:nvPicPr>
        <p:blipFill rotWithShape="1">
          <a:blip r:embed="rId2"/>
          <a:srcRect l="56725" t="51624"/>
          <a:stretch/>
        </p:blipFill>
        <p:spPr>
          <a:xfrm>
            <a:off x="8262796" y="4788092"/>
            <a:ext cx="2812634" cy="1758240"/>
          </a:xfrm>
          <a:prstGeom prst="rect">
            <a:avLst/>
          </a:prstGeom>
        </p:spPr>
      </p:pic>
      <p:pic>
        <p:nvPicPr>
          <p:cNvPr id="25" name="Picture 24" descr="Diagram&#10;&#10;Description automatically generated">
            <a:extLst>
              <a:ext uri="{FF2B5EF4-FFF2-40B4-BE49-F238E27FC236}">
                <a16:creationId xmlns:a16="http://schemas.microsoft.com/office/drawing/2014/main" id="{4D72CEE5-12D1-0840-9637-0525FF342E83}"/>
              </a:ext>
            </a:extLst>
          </p:cNvPr>
          <p:cNvPicPr>
            <a:picLocks noChangeAspect="1"/>
          </p:cNvPicPr>
          <p:nvPr/>
        </p:nvPicPr>
        <p:blipFill rotWithShape="1">
          <a:blip r:embed="rId2"/>
          <a:srcRect t="51624" r="62498"/>
          <a:stretch/>
        </p:blipFill>
        <p:spPr>
          <a:xfrm>
            <a:off x="5715198" y="4751984"/>
            <a:ext cx="2407747" cy="1736853"/>
          </a:xfrm>
          <a:prstGeom prst="rect">
            <a:avLst/>
          </a:prstGeom>
        </p:spPr>
      </p:pic>
      <p:cxnSp>
        <p:nvCxnSpPr>
          <p:cNvPr id="26" name="Straight Connector 25">
            <a:extLst>
              <a:ext uri="{FF2B5EF4-FFF2-40B4-BE49-F238E27FC236}">
                <a16:creationId xmlns:a16="http://schemas.microsoft.com/office/drawing/2014/main" id="{9966268C-866A-CB4F-BC94-E5EE13107B1C}"/>
              </a:ext>
            </a:extLst>
          </p:cNvPr>
          <p:cNvCxnSpPr/>
          <p:nvPr/>
        </p:nvCxnSpPr>
        <p:spPr>
          <a:xfrm flipH="1">
            <a:off x="572586" y="4535334"/>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61903CB-BEFF-3E40-B4D4-E3D4ED2D5E26}"/>
              </a:ext>
            </a:extLst>
          </p:cNvPr>
          <p:cNvSpPr txBox="1"/>
          <p:nvPr/>
        </p:nvSpPr>
        <p:spPr>
          <a:xfrm>
            <a:off x="6284543" y="6611779"/>
            <a:ext cx="5193651" cy="246221"/>
          </a:xfrm>
          <a:prstGeom prst="rect">
            <a:avLst/>
          </a:prstGeom>
          <a:noFill/>
        </p:spPr>
        <p:txBody>
          <a:bodyPr wrap="square" rtlCol="0">
            <a:spAutoFit/>
          </a:bodyPr>
          <a:lstStyle/>
          <a:p>
            <a:r>
              <a:rPr lang="en-US" sz="1000" i="1"/>
              <a:t>Estes Super Big Bertha Model Rocket Instructions</a:t>
            </a:r>
            <a:r>
              <a:rPr lang="en-US" sz="1000"/>
              <a:t>, Estes Industries, LLC, Penrose, CO, 2019, p. 5.</a:t>
            </a:r>
          </a:p>
        </p:txBody>
      </p:sp>
      <p:pic>
        <p:nvPicPr>
          <p:cNvPr id="3" name="Picture 2" descr="A hand holding a cardboard tube&#10;&#10;Description automatically generated with medium confidence">
            <a:extLst>
              <a:ext uri="{FF2B5EF4-FFF2-40B4-BE49-F238E27FC236}">
                <a16:creationId xmlns:a16="http://schemas.microsoft.com/office/drawing/2014/main" id="{E425B9BD-3D2B-A099-2F26-CED5CDDCE1DA}"/>
              </a:ext>
            </a:extLst>
          </p:cNvPr>
          <p:cNvPicPr>
            <a:picLocks noChangeAspect="1"/>
          </p:cNvPicPr>
          <p:nvPr/>
        </p:nvPicPr>
        <p:blipFill>
          <a:blip r:embed="rId3"/>
          <a:stretch>
            <a:fillRect/>
          </a:stretch>
        </p:blipFill>
        <p:spPr>
          <a:xfrm>
            <a:off x="8395368" y="2898099"/>
            <a:ext cx="2844800" cy="1485900"/>
          </a:xfrm>
          <a:prstGeom prst="rect">
            <a:avLst/>
          </a:prstGeom>
        </p:spPr>
      </p:pic>
    </p:spTree>
    <p:extLst>
      <p:ext uri="{BB962C8B-B14F-4D97-AF65-F5344CB8AC3E}">
        <p14:creationId xmlns:p14="http://schemas.microsoft.com/office/powerpoint/2010/main" val="77649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D93279-28F0-8E49-8BCE-1AD2838F1FEE}"/>
              </a:ext>
            </a:extLst>
          </p:cNvPr>
          <p:cNvSpPr>
            <a:spLocks noGrp="1"/>
          </p:cNvSpPr>
          <p:nvPr>
            <p:ph type="body" sz="quarter" idx="13"/>
          </p:nvPr>
        </p:nvSpPr>
        <p:spPr/>
        <p:txBody>
          <a:bodyPr>
            <a:normAutofit lnSpcReduction="10000"/>
          </a:bodyPr>
          <a:lstStyle/>
          <a:p>
            <a:r>
              <a:rPr lang="en-US"/>
              <a:t>15.3</a:t>
            </a:r>
          </a:p>
        </p:txBody>
      </p:sp>
      <p:sp>
        <p:nvSpPr>
          <p:cNvPr id="3" name="Text Placeholder 2">
            <a:extLst>
              <a:ext uri="{FF2B5EF4-FFF2-40B4-BE49-F238E27FC236}">
                <a16:creationId xmlns:a16="http://schemas.microsoft.com/office/drawing/2014/main" id="{A67D7B74-7713-9340-812A-9E2D2A2F7FF2}"/>
              </a:ext>
            </a:extLst>
          </p:cNvPr>
          <p:cNvSpPr>
            <a:spLocks noGrp="1"/>
          </p:cNvSpPr>
          <p:nvPr>
            <p:ph type="body" sz="quarter" idx="14"/>
          </p:nvPr>
        </p:nvSpPr>
        <p:spPr>
          <a:xfrm>
            <a:off x="1614488" y="1039279"/>
            <a:ext cx="4481511" cy="2257614"/>
          </a:xfrm>
        </p:spPr>
        <p:txBody>
          <a:bodyPr>
            <a:normAutofit/>
          </a:bodyPr>
          <a:lstStyle/>
          <a:p>
            <a:pPr algn="just"/>
            <a:r>
              <a:rPr lang="en-US" b="1" u="sng">
                <a:solidFill>
                  <a:srgbClr val="FF0000"/>
                </a:solidFill>
              </a:rPr>
              <a:t>On the </a:t>
            </a:r>
            <a:r>
              <a:rPr lang="en-US" b="1" u="sng" err="1">
                <a:solidFill>
                  <a:srgbClr val="FF0000"/>
                </a:solidFill>
              </a:rPr>
              <a:t>launchstand</a:t>
            </a:r>
            <a:r>
              <a:rPr lang="en-US" b="1" u="sng">
                <a:solidFill>
                  <a:srgbClr val="FF0000"/>
                </a:solidFill>
              </a:rPr>
              <a:t>:</a:t>
            </a:r>
            <a:r>
              <a:rPr lang="en-US" b="1">
                <a:solidFill>
                  <a:srgbClr val="FF0000"/>
                </a:solidFill>
              </a:rPr>
              <a:t> </a:t>
            </a:r>
            <a:r>
              <a:rPr lang="en-US"/>
              <a:t>Do not remove the paper from the F15-4 ignitor. Carefully insert the treated end of the ignitor fully into the nozzle of the motor.  The tip must be touching the propellant for ignition.</a:t>
            </a:r>
          </a:p>
          <a:p>
            <a:endParaRPr lang="en-US"/>
          </a:p>
        </p:txBody>
      </p:sp>
      <p:sp>
        <p:nvSpPr>
          <p:cNvPr id="12" name="TextBox 11">
            <a:extLst>
              <a:ext uri="{FF2B5EF4-FFF2-40B4-BE49-F238E27FC236}">
                <a16:creationId xmlns:a16="http://schemas.microsoft.com/office/drawing/2014/main" id="{32DD7EFD-D4E0-CE40-9CE9-919C07055509}"/>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15:</a:t>
            </a:r>
          </a:p>
        </p:txBody>
      </p:sp>
      <p:sp>
        <p:nvSpPr>
          <p:cNvPr id="15" name="TextBox 14">
            <a:extLst>
              <a:ext uri="{FF2B5EF4-FFF2-40B4-BE49-F238E27FC236}">
                <a16:creationId xmlns:a16="http://schemas.microsoft.com/office/drawing/2014/main" id="{B61903CB-BEFF-3E40-B4D4-E3D4ED2D5E26}"/>
              </a:ext>
            </a:extLst>
          </p:cNvPr>
          <p:cNvSpPr txBox="1"/>
          <p:nvPr/>
        </p:nvSpPr>
        <p:spPr>
          <a:xfrm>
            <a:off x="6138930" y="6611779"/>
            <a:ext cx="5193651" cy="246221"/>
          </a:xfrm>
          <a:prstGeom prst="rect">
            <a:avLst/>
          </a:prstGeom>
          <a:noFill/>
        </p:spPr>
        <p:txBody>
          <a:bodyPr wrap="square" rtlCol="0">
            <a:spAutoFit/>
          </a:bodyPr>
          <a:lstStyle/>
          <a:p>
            <a:r>
              <a:rPr lang="en-US" sz="1000" i="1"/>
              <a:t>Estes Super Big Bertha Model Rocket Instructions</a:t>
            </a:r>
            <a:r>
              <a:rPr lang="en-US" sz="1000"/>
              <a:t>, Estes Industries, LLC, Penrose, CO, 2019, p. 5.</a:t>
            </a:r>
          </a:p>
        </p:txBody>
      </p:sp>
      <p:sp>
        <p:nvSpPr>
          <p:cNvPr id="10" name="Text Placeholder 6">
            <a:extLst>
              <a:ext uri="{FF2B5EF4-FFF2-40B4-BE49-F238E27FC236}">
                <a16:creationId xmlns:a16="http://schemas.microsoft.com/office/drawing/2014/main" id="{ADA03C51-8EA5-BC41-9BF3-DB1F39411C6E}"/>
              </a:ext>
            </a:extLst>
          </p:cNvPr>
          <p:cNvSpPr txBox="1">
            <a:spLocks/>
          </p:cNvSpPr>
          <p:nvPr/>
        </p:nvSpPr>
        <p:spPr>
          <a:xfrm>
            <a:off x="2021305" y="-1"/>
            <a:ext cx="8085221" cy="8635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Install motor and prepare for launch (cont’d)</a:t>
            </a:r>
          </a:p>
        </p:txBody>
      </p:sp>
      <p:sp>
        <p:nvSpPr>
          <p:cNvPr id="9" name="Text Placeholder 4">
            <a:extLst>
              <a:ext uri="{FF2B5EF4-FFF2-40B4-BE49-F238E27FC236}">
                <a16:creationId xmlns:a16="http://schemas.microsoft.com/office/drawing/2014/main" id="{8BE9E670-5A2D-FF4D-ABBC-51231C774552}"/>
              </a:ext>
            </a:extLst>
          </p:cNvPr>
          <p:cNvSpPr txBox="1">
            <a:spLocks/>
          </p:cNvSpPr>
          <p:nvPr/>
        </p:nvSpPr>
        <p:spPr>
          <a:xfrm>
            <a:off x="563624" y="3810321"/>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15.4</a:t>
            </a:r>
          </a:p>
        </p:txBody>
      </p:sp>
      <p:sp>
        <p:nvSpPr>
          <p:cNvPr id="11" name="Text Placeholder 5">
            <a:extLst>
              <a:ext uri="{FF2B5EF4-FFF2-40B4-BE49-F238E27FC236}">
                <a16:creationId xmlns:a16="http://schemas.microsoft.com/office/drawing/2014/main" id="{D5B1B075-DE5D-5649-9F68-84BD8A1C3101}"/>
              </a:ext>
            </a:extLst>
          </p:cNvPr>
          <p:cNvSpPr txBox="1">
            <a:spLocks/>
          </p:cNvSpPr>
          <p:nvPr/>
        </p:nvSpPr>
        <p:spPr>
          <a:xfrm>
            <a:off x="1614490" y="3801138"/>
            <a:ext cx="3726448" cy="1892300"/>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endParaRPr lang="en-US"/>
          </a:p>
        </p:txBody>
      </p:sp>
      <p:cxnSp>
        <p:nvCxnSpPr>
          <p:cNvPr id="14" name="Straight Connector 13">
            <a:extLst>
              <a:ext uri="{FF2B5EF4-FFF2-40B4-BE49-F238E27FC236}">
                <a16:creationId xmlns:a16="http://schemas.microsoft.com/office/drawing/2014/main" id="{64008DB6-B4E3-4740-B829-9AF1363C0496}"/>
              </a:ext>
            </a:extLst>
          </p:cNvPr>
          <p:cNvCxnSpPr/>
          <p:nvPr/>
        </p:nvCxnSpPr>
        <p:spPr>
          <a:xfrm flipH="1">
            <a:off x="572586" y="3556540"/>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7" name="Picture 16" descr="Diagram, engineering drawing&#10;&#10;Description automatically generated">
            <a:extLst>
              <a:ext uri="{FF2B5EF4-FFF2-40B4-BE49-F238E27FC236}">
                <a16:creationId xmlns:a16="http://schemas.microsoft.com/office/drawing/2014/main" id="{7B7DBFBF-02CC-734F-AF7A-ED06B5015F21}"/>
              </a:ext>
            </a:extLst>
          </p:cNvPr>
          <p:cNvPicPr>
            <a:picLocks noChangeAspect="1"/>
          </p:cNvPicPr>
          <p:nvPr/>
        </p:nvPicPr>
        <p:blipFill rotWithShape="1">
          <a:blip r:embed="rId2"/>
          <a:srcRect l="30872" t="5075" b="48770"/>
          <a:stretch/>
        </p:blipFill>
        <p:spPr>
          <a:xfrm>
            <a:off x="7393545" y="1046163"/>
            <a:ext cx="3514540" cy="2026431"/>
          </a:xfrm>
          <a:prstGeom prst="rect">
            <a:avLst/>
          </a:prstGeom>
        </p:spPr>
      </p:pic>
      <p:sp>
        <p:nvSpPr>
          <p:cNvPr id="8" name="Rectangle 7">
            <a:extLst>
              <a:ext uri="{FF2B5EF4-FFF2-40B4-BE49-F238E27FC236}">
                <a16:creationId xmlns:a16="http://schemas.microsoft.com/office/drawing/2014/main" id="{04A369E9-16CC-7946-9611-98577B8130A8}"/>
              </a:ext>
            </a:extLst>
          </p:cNvPr>
          <p:cNvSpPr/>
          <p:nvPr/>
        </p:nvSpPr>
        <p:spPr>
          <a:xfrm>
            <a:off x="7578437" y="1028104"/>
            <a:ext cx="415636" cy="31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97E72DA-A388-1F46-BA20-AECBAFD7FD4B}"/>
              </a:ext>
            </a:extLst>
          </p:cNvPr>
          <p:cNvSpPr/>
          <p:nvPr/>
        </p:nvSpPr>
        <p:spPr>
          <a:xfrm>
            <a:off x="8142098" y="1065112"/>
            <a:ext cx="415636" cy="31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0EA771F-632B-2445-ADD9-1B563EE7D39D}"/>
              </a:ext>
            </a:extLst>
          </p:cNvPr>
          <p:cNvSpPr/>
          <p:nvPr/>
        </p:nvSpPr>
        <p:spPr>
          <a:xfrm>
            <a:off x="7578437" y="3810321"/>
            <a:ext cx="415636" cy="319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531DB16-C2D3-654A-AFC3-F7EEA5600B48}"/>
              </a:ext>
            </a:extLst>
          </p:cNvPr>
          <p:cNvSpPr txBox="1"/>
          <p:nvPr/>
        </p:nvSpPr>
        <p:spPr>
          <a:xfrm>
            <a:off x="1614488" y="3829562"/>
            <a:ext cx="4481511" cy="923330"/>
          </a:xfrm>
          <a:prstGeom prst="rect">
            <a:avLst/>
          </a:prstGeom>
          <a:noFill/>
        </p:spPr>
        <p:txBody>
          <a:bodyPr wrap="square">
            <a:spAutoFit/>
          </a:bodyPr>
          <a:lstStyle/>
          <a:p>
            <a:pPr algn="just"/>
            <a:r>
              <a:rPr lang="en-US" b="1" u="sng">
                <a:solidFill>
                  <a:srgbClr val="FF0000"/>
                </a:solidFill>
              </a:rPr>
              <a:t>On the </a:t>
            </a:r>
            <a:r>
              <a:rPr lang="en-US" b="1" u="sng" err="1">
                <a:solidFill>
                  <a:srgbClr val="FF0000"/>
                </a:solidFill>
              </a:rPr>
              <a:t>launchstand</a:t>
            </a:r>
            <a:r>
              <a:rPr lang="en-US" b="1" u="sng">
                <a:solidFill>
                  <a:srgbClr val="FF0000"/>
                </a:solidFill>
              </a:rPr>
              <a:t>:</a:t>
            </a:r>
            <a:r>
              <a:rPr lang="en-US"/>
              <a:t> With the ignitor in place, fully insert a plastic plug into the nozzle.  The cap should be flat against the nozzle.</a:t>
            </a:r>
          </a:p>
        </p:txBody>
      </p:sp>
      <p:pic>
        <p:nvPicPr>
          <p:cNvPr id="21" name="Picture 20" descr="Diagram, engineering drawing&#10;&#10;Description automatically generated">
            <a:extLst>
              <a:ext uri="{FF2B5EF4-FFF2-40B4-BE49-F238E27FC236}">
                <a16:creationId xmlns:a16="http://schemas.microsoft.com/office/drawing/2014/main" id="{E9F51D93-15E5-044A-880D-6C8A287ED42E}"/>
              </a:ext>
            </a:extLst>
          </p:cNvPr>
          <p:cNvPicPr>
            <a:picLocks noChangeAspect="1"/>
          </p:cNvPicPr>
          <p:nvPr/>
        </p:nvPicPr>
        <p:blipFill rotWithShape="1">
          <a:blip r:embed="rId2"/>
          <a:srcRect t="58382" r="51787"/>
          <a:stretch/>
        </p:blipFill>
        <p:spPr>
          <a:xfrm>
            <a:off x="7032107" y="3866570"/>
            <a:ext cx="2639926" cy="1968009"/>
          </a:xfrm>
          <a:prstGeom prst="rect">
            <a:avLst/>
          </a:prstGeom>
        </p:spPr>
      </p:pic>
    </p:spTree>
    <p:extLst>
      <p:ext uri="{BB962C8B-B14F-4D97-AF65-F5344CB8AC3E}">
        <p14:creationId xmlns:p14="http://schemas.microsoft.com/office/powerpoint/2010/main" val="37860028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A picture containing person, indoor, tool, scissors&#10;&#10;Description automatically generated">
            <a:extLst>
              <a:ext uri="{FF2B5EF4-FFF2-40B4-BE49-F238E27FC236}">
                <a16:creationId xmlns:a16="http://schemas.microsoft.com/office/drawing/2014/main" id="{A49C1410-4018-5D6D-C212-574F7F95FA79}"/>
              </a:ext>
            </a:extLst>
          </p:cNvPr>
          <p:cNvPicPr>
            <a:picLocks noChangeAspect="1"/>
          </p:cNvPicPr>
          <p:nvPr/>
        </p:nvPicPr>
        <p:blipFill>
          <a:blip r:embed="rId3"/>
          <a:stretch>
            <a:fillRect/>
          </a:stretch>
        </p:blipFill>
        <p:spPr>
          <a:xfrm>
            <a:off x="6860632" y="1046162"/>
            <a:ext cx="4416944" cy="5305639"/>
          </a:xfrm>
          <a:prstGeom prst="rect">
            <a:avLst/>
          </a:prstGeom>
        </p:spPr>
      </p:pic>
      <p:sp>
        <p:nvSpPr>
          <p:cNvPr id="2" name="Text Placeholder 1">
            <a:extLst>
              <a:ext uri="{FF2B5EF4-FFF2-40B4-BE49-F238E27FC236}">
                <a16:creationId xmlns:a16="http://schemas.microsoft.com/office/drawing/2014/main" id="{9AD93279-28F0-8E49-8BCE-1AD2838F1FEE}"/>
              </a:ext>
            </a:extLst>
          </p:cNvPr>
          <p:cNvSpPr>
            <a:spLocks noGrp="1"/>
          </p:cNvSpPr>
          <p:nvPr>
            <p:ph type="body" sz="quarter" idx="13"/>
          </p:nvPr>
        </p:nvSpPr>
        <p:spPr/>
        <p:txBody>
          <a:bodyPr>
            <a:normAutofit lnSpcReduction="10000"/>
          </a:bodyPr>
          <a:lstStyle/>
          <a:p>
            <a:r>
              <a:rPr lang="en-US"/>
              <a:t>15.5</a:t>
            </a:r>
          </a:p>
        </p:txBody>
      </p:sp>
      <p:sp>
        <p:nvSpPr>
          <p:cNvPr id="3" name="Text Placeholder 2">
            <a:extLst>
              <a:ext uri="{FF2B5EF4-FFF2-40B4-BE49-F238E27FC236}">
                <a16:creationId xmlns:a16="http://schemas.microsoft.com/office/drawing/2014/main" id="{A67D7B74-7713-9340-812A-9E2D2A2F7FF2}"/>
              </a:ext>
            </a:extLst>
          </p:cNvPr>
          <p:cNvSpPr>
            <a:spLocks noGrp="1"/>
          </p:cNvSpPr>
          <p:nvPr>
            <p:ph type="body" sz="quarter" idx="14"/>
          </p:nvPr>
        </p:nvSpPr>
        <p:spPr>
          <a:xfrm>
            <a:off x="1614488" y="1039278"/>
            <a:ext cx="4980239" cy="2745513"/>
          </a:xfrm>
        </p:spPr>
        <p:txBody>
          <a:bodyPr>
            <a:normAutofit/>
          </a:bodyPr>
          <a:lstStyle/>
          <a:p>
            <a:pPr algn="just"/>
            <a:r>
              <a:rPr lang="en-US" b="1"/>
              <a:t>If using the F67-4:</a:t>
            </a:r>
            <a:endParaRPr lang="en-US"/>
          </a:p>
          <a:p>
            <a:pPr algn="just"/>
            <a:r>
              <a:rPr lang="en-US"/>
              <a:t>The F67 is fabricated with a built-in thrust ring, so you don’t need to make one using tape. </a:t>
            </a:r>
          </a:p>
          <a:p>
            <a:pPr algn="just"/>
            <a:r>
              <a:rPr lang="en-US" b="1" u="sng">
                <a:solidFill>
                  <a:srgbClr val="00B050"/>
                </a:solidFill>
              </a:rPr>
              <a:t>In the field:</a:t>
            </a:r>
            <a:r>
              <a:rPr lang="en-US" b="1">
                <a:solidFill>
                  <a:srgbClr val="00B050"/>
                </a:solidFill>
              </a:rPr>
              <a:t> </a:t>
            </a:r>
            <a:r>
              <a:rPr lang="en-US"/>
              <a:t>Carefully insert the motor into the motor mount tube and screw on the outer retainer ring to secure. </a:t>
            </a:r>
          </a:p>
          <a:p>
            <a:endParaRPr lang="en-US"/>
          </a:p>
        </p:txBody>
      </p:sp>
      <p:sp>
        <p:nvSpPr>
          <p:cNvPr id="12" name="TextBox 11">
            <a:extLst>
              <a:ext uri="{FF2B5EF4-FFF2-40B4-BE49-F238E27FC236}">
                <a16:creationId xmlns:a16="http://schemas.microsoft.com/office/drawing/2014/main" id="{32DD7EFD-D4E0-CE40-9CE9-919C07055509}"/>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15:</a:t>
            </a:r>
          </a:p>
        </p:txBody>
      </p:sp>
      <p:sp>
        <p:nvSpPr>
          <p:cNvPr id="10" name="Text Placeholder 6">
            <a:extLst>
              <a:ext uri="{FF2B5EF4-FFF2-40B4-BE49-F238E27FC236}">
                <a16:creationId xmlns:a16="http://schemas.microsoft.com/office/drawing/2014/main" id="{ADA03C51-8EA5-BC41-9BF3-DB1F39411C6E}"/>
              </a:ext>
            </a:extLst>
          </p:cNvPr>
          <p:cNvSpPr txBox="1">
            <a:spLocks/>
          </p:cNvSpPr>
          <p:nvPr/>
        </p:nvSpPr>
        <p:spPr>
          <a:xfrm>
            <a:off x="2021305" y="-1"/>
            <a:ext cx="9332493" cy="8635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Install motor and prepare for launch (cont’d)</a:t>
            </a:r>
          </a:p>
        </p:txBody>
      </p:sp>
      <p:sp>
        <p:nvSpPr>
          <p:cNvPr id="9" name="Text Placeholder 4">
            <a:extLst>
              <a:ext uri="{FF2B5EF4-FFF2-40B4-BE49-F238E27FC236}">
                <a16:creationId xmlns:a16="http://schemas.microsoft.com/office/drawing/2014/main" id="{8BE9E670-5A2D-FF4D-ABBC-51231C774552}"/>
              </a:ext>
            </a:extLst>
          </p:cNvPr>
          <p:cNvSpPr txBox="1">
            <a:spLocks/>
          </p:cNvSpPr>
          <p:nvPr/>
        </p:nvSpPr>
        <p:spPr>
          <a:xfrm>
            <a:off x="563624" y="4231234"/>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15.6</a:t>
            </a:r>
          </a:p>
        </p:txBody>
      </p:sp>
      <p:sp>
        <p:nvSpPr>
          <p:cNvPr id="11" name="Text Placeholder 5">
            <a:extLst>
              <a:ext uri="{FF2B5EF4-FFF2-40B4-BE49-F238E27FC236}">
                <a16:creationId xmlns:a16="http://schemas.microsoft.com/office/drawing/2014/main" id="{D5B1B075-DE5D-5649-9F68-84BD8A1C3101}"/>
              </a:ext>
            </a:extLst>
          </p:cNvPr>
          <p:cNvSpPr txBox="1">
            <a:spLocks/>
          </p:cNvSpPr>
          <p:nvPr/>
        </p:nvSpPr>
        <p:spPr>
          <a:xfrm>
            <a:off x="1611620" y="4205704"/>
            <a:ext cx="4983107" cy="161301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r>
              <a:rPr lang="en-US" b="1" u="sng">
                <a:solidFill>
                  <a:srgbClr val="FF0000"/>
                </a:solidFill>
              </a:rPr>
              <a:t>On the </a:t>
            </a:r>
            <a:r>
              <a:rPr lang="en-US" b="1" u="sng" err="1">
                <a:solidFill>
                  <a:srgbClr val="FF0000"/>
                </a:solidFill>
              </a:rPr>
              <a:t>launchstand</a:t>
            </a:r>
            <a:r>
              <a:rPr lang="en-US" b="1" u="sng">
                <a:solidFill>
                  <a:srgbClr val="FF0000"/>
                </a:solidFill>
              </a:rPr>
              <a:t>:</a:t>
            </a:r>
            <a:r>
              <a:rPr lang="en-US"/>
              <a:t> If the wires of the ignitor supplied with the motor are not stripped at the ends, strip about ½” length of insulation off the ends of the wires.</a:t>
            </a:r>
          </a:p>
          <a:p>
            <a:pPr algn="just"/>
            <a:endParaRPr lang="en-US"/>
          </a:p>
        </p:txBody>
      </p:sp>
      <p:cxnSp>
        <p:nvCxnSpPr>
          <p:cNvPr id="14" name="Straight Connector 13">
            <a:extLst>
              <a:ext uri="{FF2B5EF4-FFF2-40B4-BE49-F238E27FC236}">
                <a16:creationId xmlns:a16="http://schemas.microsoft.com/office/drawing/2014/main" id="{64008DB6-B4E3-4740-B829-9AF1363C0496}"/>
              </a:ext>
            </a:extLst>
          </p:cNvPr>
          <p:cNvCxnSpPr/>
          <p:nvPr/>
        </p:nvCxnSpPr>
        <p:spPr>
          <a:xfrm flipH="1">
            <a:off x="705394" y="3968665"/>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9EADA124-78A9-C64D-821E-D692E0010BAB}"/>
              </a:ext>
            </a:extLst>
          </p:cNvPr>
          <p:cNvSpPr txBox="1">
            <a:spLocks/>
          </p:cNvSpPr>
          <p:nvPr/>
        </p:nvSpPr>
        <p:spPr>
          <a:xfrm>
            <a:off x="808778" y="7010488"/>
            <a:ext cx="5803742" cy="156439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p:txBody>
      </p:sp>
      <p:sp>
        <p:nvSpPr>
          <p:cNvPr id="6" name="Rectangle 5">
            <a:extLst>
              <a:ext uri="{FF2B5EF4-FFF2-40B4-BE49-F238E27FC236}">
                <a16:creationId xmlns:a16="http://schemas.microsoft.com/office/drawing/2014/main" id="{C6BC5F5F-F8F2-4747-B93F-7CB686BEC6A1}"/>
              </a:ext>
            </a:extLst>
          </p:cNvPr>
          <p:cNvSpPr/>
          <p:nvPr/>
        </p:nvSpPr>
        <p:spPr>
          <a:xfrm>
            <a:off x="6997000" y="942294"/>
            <a:ext cx="595291" cy="3720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0122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up of a hand holding a string&#10;&#10;Description automatically generated with low confidence">
            <a:extLst>
              <a:ext uri="{FF2B5EF4-FFF2-40B4-BE49-F238E27FC236}">
                <a16:creationId xmlns:a16="http://schemas.microsoft.com/office/drawing/2014/main" id="{ED9A8AA0-E807-3617-8696-8656481AD2E4}"/>
              </a:ext>
            </a:extLst>
          </p:cNvPr>
          <p:cNvPicPr>
            <a:picLocks noChangeAspect="1"/>
          </p:cNvPicPr>
          <p:nvPr/>
        </p:nvPicPr>
        <p:blipFill>
          <a:blip r:embed="rId2"/>
          <a:stretch>
            <a:fillRect/>
          </a:stretch>
        </p:blipFill>
        <p:spPr>
          <a:xfrm>
            <a:off x="6665686" y="1046163"/>
            <a:ext cx="4673600" cy="5219700"/>
          </a:xfrm>
          <a:prstGeom prst="rect">
            <a:avLst/>
          </a:prstGeom>
        </p:spPr>
      </p:pic>
      <p:sp>
        <p:nvSpPr>
          <p:cNvPr id="2" name="Text Placeholder 1">
            <a:extLst>
              <a:ext uri="{FF2B5EF4-FFF2-40B4-BE49-F238E27FC236}">
                <a16:creationId xmlns:a16="http://schemas.microsoft.com/office/drawing/2014/main" id="{0B7DBCBB-2EBD-AC41-8D91-03A3054F51E4}"/>
              </a:ext>
            </a:extLst>
          </p:cNvPr>
          <p:cNvSpPr>
            <a:spLocks noGrp="1"/>
          </p:cNvSpPr>
          <p:nvPr>
            <p:ph type="body" sz="quarter" idx="13"/>
          </p:nvPr>
        </p:nvSpPr>
        <p:spPr/>
        <p:txBody>
          <a:bodyPr>
            <a:normAutofit lnSpcReduction="10000"/>
          </a:bodyPr>
          <a:lstStyle/>
          <a:p>
            <a:r>
              <a:rPr lang="en-US"/>
              <a:t>15.7</a:t>
            </a:r>
          </a:p>
        </p:txBody>
      </p:sp>
      <p:sp>
        <p:nvSpPr>
          <p:cNvPr id="3" name="Text Placeholder 2">
            <a:extLst>
              <a:ext uri="{FF2B5EF4-FFF2-40B4-BE49-F238E27FC236}">
                <a16:creationId xmlns:a16="http://schemas.microsoft.com/office/drawing/2014/main" id="{97C768D9-B558-464C-8326-06A4135DD272}"/>
              </a:ext>
            </a:extLst>
          </p:cNvPr>
          <p:cNvSpPr>
            <a:spLocks noGrp="1"/>
          </p:cNvSpPr>
          <p:nvPr>
            <p:ph type="body" sz="quarter" idx="14"/>
          </p:nvPr>
        </p:nvSpPr>
        <p:spPr>
          <a:xfrm>
            <a:off x="1614490" y="1039280"/>
            <a:ext cx="6043610" cy="1776491"/>
          </a:xfrm>
        </p:spPr>
        <p:txBody>
          <a:bodyPr>
            <a:normAutofit/>
          </a:bodyPr>
          <a:lstStyle/>
          <a:p>
            <a:pPr algn="just"/>
            <a:r>
              <a:rPr lang="en-US" b="1" u="sng" dirty="0">
                <a:solidFill>
                  <a:srgbClr val="FF0000"/>
                </a:solidFill>
              </a:rPr>
              <a:t>On the </a:t>
            </a:r>
            <a:r>
              <a:rPr lang="en-US" b="1" u="sng" dirty="0" err="1">
                <a:solidFill>
                  <a:srgbClr val="FF0000"/>
                </a:solidFill>
              </a:rPr>
              <a:t>launchstand</a:t>
            </a:r>
            <a:r>
              <a:rPr lang="en-US" b="1" u="sng" dirty="0">
                <a:solidFill>
                  <a:srgbClr val="FF0000"/>
                </a:solidFill>
              </a:rPr>
              <a:t>:</a:t>
            </a:r>
            <a:r>
              <a:rPr lang="en-US" dirty="0"/>
              <a:t> Insert the chemically treated end of the ignitor into the nozzle, all the way up until it cannot go any further (about 3 ½”). Do not force the wires up further as it could damage the ignitor.</a:t>
            </a:r>
          </a:p>
        </p:txBody>
      </p:sp>
      <p:sp>
        <p:nvSpPr>
          <p:cNvPr id="20" name="TextBox 19">
            <a:extLst>
              <a:ext uri="{FF2B5EF4-FFF2-40B4-BE49-F238E27FC236}">
                <a16:creationId xmlns:a16="http://schemas.microsoft.com/office/drawing/2014/main" id="{F53ADC03-E9DF-284A-B168-86343A10EDC8}"/>
              </a:ext>
            </a:extLst>
          </p:cNvPr>
          <p:cNvSpPr txBox="1"/>
          <p:nvPr/>
        </p:nvSpPr>
        <p:spPr>
          <a:xfrm>
            <a:off x="519422" y="97297"/>
            <a:ext cx="1547603" cy="584775"/>
          </a:xfrm>
          <a:prstGeom prst="rect">
            <a:avLst/>
          </a:prstGeom>
          <a:noFill/>
        </p:spPr>
        <p:txBody>
          <a:bodyPr wrap="none" rtlCol="0">
            <a:spAutoFit/>
          </a:bodyPr>
          <a:lstStyle/>
          <a:p>
            <a:r>
              <a:rPr lang="en-US" sz="3200">
                <a:solidFill>
                  <a:schemeClr val="bg1"/>
                </a:solidFill>
              </a:rPr>
              <a:t>Step 15:</a:t>
            </a:r>
          </a:p>
        </p:txBody>
      </p:sp>
      <p:sp>
        <p:nvSpPr>
          <p:cNvPr id="21" name="Text Placeholder 6">
            <a:extLst>
              <a:ext uri="{FF2B5EF4-FFF2-40B4-BE49-F238E27FC236}">
                <a16:creationId xmlns:a16="http://schemas.microsoft.com/office/drawing/2014/main" id="{71679B5D-5AD7-3C48-ADCD-95C4D167F931}"/>
              </a:ext>
            </a:extLst>
          </p:cNvPr>
          <p:cNvSpPr txBox="1">
            <a:spLocks/>
          </p:cNvSpPr>
          <p:nvPr/>
        </p:nvSpPr>
        <p:spPr>
          <a:xfrm>
            <a:off x="2021305" y="-1"/>
            <a:ext cx="10170695" cy="86359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Install motor and prepare for launch (cont’d)</a:t>
            </a:r>
          </a:p>
        </p:txBody>
      </p:sp>
      <p:sp>
        <p:nvSpPr>
          <p:cNvPr id="14" name="Text Placeholder 13">
            <a:extLst>
              <a:ext uri="{FF2B5EF4-FFF2-40B4-BE49-F238E27FC236}">
                <a16:creationId xmlns:a16="http://schemas.microsoft.com/office/drawing/2014/main" id="{C47F7A24-1DCF-2644-94AA-28A45C1EC7BB}"/>
              </a:ext>
            </a:extLst>
          </p:cNvPr>
          <p:cNvSpPr>
            <a:spLocks noGrp="1"/>
          </p:cNvSpPr>
          <p:nvPr>
            <p:ph type="body" sz="quarter" idx="17"/>
          </p:nvPr>
        </p:nvSpPr>
        <p:spPr>
          <a:xfrm>
            <a:off x="1614490" y="3926420"/>
            <a:ext cx="5051196" cy="2329238"/>
          </a:xfrm>
        </p:spPr>
        <p:txBody>
          <a:bodyPr>
            <a:normAutofit/>
          </a:bodyPr>
          <a:lstStyle/>
          <a:p>
            <a:pPr algn="just"/>
            <a:r>
              <a:rPr lang="en-US" b="1" u="sng" dirty="0">
                <a:solidFill>
                  <a:srgbClr val="FF0000"/>
                </a:solidFill>
              </a:rPr>
              <a:t>On the </a:t>
            </a:r>
            <a:r>
              <a:rPr lang="en-US" b="1" u="sng" dirty="0" err="1">
                <a:solidFill>
                  <a:srgbClr val="FF0000"/>
                </a:solidFill>
              </a:rPr>
              <a:t>launchstand</a:t>
            </a:r>
            <a:r>
              <a:rPr lang="en-US" b="1" u="sng" dirty="0">
                <a:solidFill>
                  <a:srgbClr val="FF0000"/>
                </a:solidFill>
              </a:rPr>
              <a:t>:</a:t>
            </a:r>
            <a:r>
              <a:rPr lang="en-US" dirty="0"/>
              <a:t> Fold the wire outside to conform to the shape of the nozzle. </a:t>
            </a:r>
          </a:p>
          <a:p>
            <a:pPr algn="just"/>
            <a:r>
              <a:rPr lang="en-US" dirty="0"/>
              <a:t>Wrap a ½” strip of masking, painter’s or duct tape over the ignitor and around the outside of the nozzle as shown</a:t>
            </a:r>
          </a:p>
          <a:p>
            <a:endParaRPr lang="en-US" dirty="0"/>
          </a:p>
        </p:txBody>
      </p:sp>
      <p:sp>
        <p:nvSpPr>
          <p:cNvPr id="18" name="Text Placeholder 17">
            <a:extLst>
              <a:ext uri="{FF2B5EF4-FFF2-40B4-BE49-F238E27FC236}">
                <a16:creationId xmlns:a16="http://schemas.microsoft.com/office/drawing/2014/main" id="{B94C00C4-9C2F-F047-9B6D-56B77BFB8F9E}"/>
              </a:ext>
            </a:extLst>
          </p:cNvPr>
          <p:cNvSpPr>
            <a:spLocks noGrp="1"/>
          </p:cNvSpPr>
          <p:nvPr>
            <p:ph type="body" sz="quarter" idx="16"/>
          </p:nvPr>
        </p:nvSpPr>
        <p:spPr>
          <a:xfrm>
            <a:off x="572588" y="3975213"/>
            <a:ext cx="775995" cy="365125"/>
          </a:xfrm>
        </p:spPr>
        <p:txBody>
          <a:bodyPr>
            <a:normAutofit lnSpcReduction="10000"/>
          </a:bodyPr>
          <a:lstStyle/>
          <a:p>
            <a:r>
              <a:rPr lang="en-US"/>
              <a:t>15.8</a:t>
            </a:r>
          </a:p>
        </p:txBody>
      </p:sp>
      <p:cxnSp>
        <p:nvCxnSpPr>
          <p:cNvPr id="26" name="Straight Connector 25">
            <a:extLst>
              <a:ext uri="{FF2B5EF4-FFF2-40B4-BE49-F238E27FC236}">
                <a16:creationId xmlns:a16="http://schemas.microsoft.com/office/drawing/2014/main" id="{6DB7DA56-36BB-3641-B694-1A3876DECF7F}"/>
              </a:ext>
            </a:extLst>
          </p:cNvPr>
          <p:cNvCxnSpPr/>
          <p:nvPr/>
        </p:nvCxnSpPr>
        <p:spPr>
          <a:xfrm flipH="1">
            <a:off x="705394" y="3605808"/>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2630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E6E1889-830F-E446-ADD0-5E2E8778BBBF}"/>
              </a:ext>
            </a:extLst>
          </p:cNvPr>
          <p:cNvSpPr>
            <a:spLocks noGrp="1"/>
          </p:cNvSpPr>
          <p:nvPr>
            <p:ph type="body" sz="quarter" idx="19"/>
          </p:nvPr>
        </p:nvSpPr>
        <p:spPr/>
        <p:txBody>
          <a:bodyPr/>
          <a:lstStyle/>
          <a:p>
            <a:r>
              <a:rPr lang="en-US"/>
              <a:t>Congratulations!</a:t>
            </a:r>
          </a:p>
        </p:txBody>
      </p:sp>
      <p:pic>
        <p:nvPicPr>
          <p:cNvPr id="27" name="Picture Placeholder 26" descr="A picture containing indoor&#10;&#10;Description automatically generated">
            <a:extLst>
              <a:ext uri="{FF2B5EF4-FFF2-40B4-BE49-F238E27FC236}">
                <a16:creationId xmlns:a16="http://schemas.microsoft.com/office/drawing/2014/main" id="{57ADA936-701B-F24E-B239-9E43B9047170}"/>
              </a:ext>
            </a:extLst>
          </p:cNvPr>
          <p:cNvPicPr>
            <a:picLocks noGrp="1" noChangeAspect="1"/>
          </p:cNvPicPr>
          <p:nvPr>
            <p:ph type="pic" sz="quarter" idx="18"/>
          </p:nvPr>
        </p:nvPicPr>
        <p:blipFill rotWithShape="1">
          <a:blip r:embed="rId2"/>
          <a:srcRect l="35445" t="3786" r="36959" b="3786"/>
          <a:stretch/>
        </p:blipFill>
        <p:spPr>
          <a:xfrm>
            <a:off x="914399" y="1306355"/>
            <a:ext cx="1106906" cy="4942084"/>
          </a:xfrm>
        </p:spPr>
      </p:pic>
      <p:sp>
        <p:nvSpPr>
          <p:cNvPr id="25" name="Content Placeholder 24">
            <a:extLst>
              <a:ext uri="{FF2B5EF4-FFF2-40B4-BE49-F238E27FC236}">
                <a16:creationId xmlns:a16="http://schemas.microsoft.com/office/drawing/2014/main" id="{A2EFB571-DEAF-674E-8AE5-FC4DD999ECE5}"/>
              </a:ext>
            </a:extLst>
          </p:cNvPr>
          <p:cNvSpPr>
            <a:spLocks noGrp="1"/>
          </p:cNvSpPr>
          <p:nvPr>
            <p:ph sz="half" idx="2"/>
          </p:nvPr>
        </p:nvSpPr>
        <p:spPr>
          <a:xfrm>
            <a:off x="2245894" y="1601728"/>
            <a:ext cx="5181600" cy="4351338"/>
          </a:xfrm>
        </p:spPr>
        <p:txBody>
          <a:bodyPr/>
          <a:lstStyle/>
          <a:p>
            <a:pPr marL="0" indent="0">
              <a:buNone/>
            </a:pPr>
            <a:r>
              <a:rPr lang="en-US"/>
              <a:t>Your rocket build is finished and you are ready for launch!</a:t>
            </a:r>
          </a:p>
        </p:txBody>
      </p:sp>
    </p:spTree>
    <p:extLst>
      <p:ext uri="{BB962C8B-B14F-4D97-AF65-F5344CB8AC3E}">
        <p14:creationId xmlns:p14="http://schemas.microsoft.com/office/powerpoint/2010/main" val="34730659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688C4366-AF80-E649-9D97-BD71A6B1A3D5}"/>
              </a:ext>
            </a:extLst>
          </p:cNvPr>
          <p:cNvSpPr txBox="1"/>
          <p:nvPr/>
        </p:nvSpPr>
        <p:spPr>
          <a:xfrm>
            <a:off x="342067" y="104401"/>
            <a:ext cx="1722138" cy="584775"/>
          </a:xfrm>
          <a:prstGeom prst="rect">
            <a:avLst/>
          </a:prstGeom>
          <a:noFill/>
        </p:spPr>
        <p:txBody>
          <a:bodyPr wrap="none" rtlCol="0">
            <a:spAutoFit/>
          </a:bodyPr>
          <a:lstStyle/>
          <a:p>
            <a:r>
              <a:rPr lang="en-US" sz="3200" dirty="0">
                <a:solidFill>
                  <a:schemeClr val="bg1"/>
                </a:solidFill>
              </a:rPr>
              <a:t>Template</a:t>
            </a:r>
          </a:p>
        </p:txBody>
      </p:sp>
      <p:sp>
        <p:nvSpPr>
          <p:cNvPr id="7" name="TextBox 6">
            <a:extLst>
              <a:ext uri="{FF2B5EF4-FFF2-40B4-BE49-F238E27FC236}">
                <a16:creationId xmlns:a16="http://schemas.microsoft.com/office/drawing/2014/main" id="{61DAAFF8-3107-AD9A-CAEA-35542D8A11B7}"/>
              </a:ext>
            </a:extLst>
          </p:cNvPr>
          <p:cNvSpPr txBox="1"/>
          <p:nvPr/>
        </p:nvSpPr>
        <p:spPr>
          <a:xfrm>
            <a:off x="8648481" y="6220346"/>
            <a:ext cx="2603470" cy="369332"/>
          </a:xfrm>
          <a:prstGeom prst="rect">
            <a:avLst/>
          </a:prstGeom>
          <a:noFill/>
        </p:spPr>
        <p:txBody>
          <a:bodyPr wrap="none" rtlCol="0">
            <a:spAutoFit/>
          </a:bodyPr>
          <a:lstStyle/>
          <a:p>
            <a:r>
              <a:rPr lang="en-US" dirty="0"/>
              <a:t>Measurements are in mm</a:t>
            </a:r>
          </a:p>
        </p:txBody>
      </p:sp>
      <p:pic>
        <p:nvPicPr>
          <p:cNvPr id="2" name="Picture 1" descr="A drawing of a circle with lines and circles&#10;&#10;Description automatically generated with low confidence">
            <a:extLst>
              <a:ext uri="{FF2B5EF4-FFF2-40B4-BE49-F238E27FC236}">
                <a16:creationId xmlns:a16="http://schemas.microsoft.com/office/drawing/2014/main" id="{513685A9-EAEC-A6ED-6D55-A879DF379DD8}"/>
              </a:ext>
            </a:extLst>
          </p:cNvPr>
          <p:cNvPicPr>
            <a:picLocks noChangeAspect="1"/>
          </p:cNvPicPr>
          <p:nvPr/>
        </p:nvPicPr>
        <p:blipFill>
          <a:blip r:embed="rId2"/>
          <a:stretch>
            <a:fillRect/>
          </a:stretch>
        </p:blipFill>
        <p:spPr>
          <a:xfrm>
            <a:off x="3909219" y="1718141"/>
            <a:ext cx="4373562" cy="2988219"/>
          </a:xfrm>
          <a:prstGeom prst="rect">
            <a:avLst/>
          </a:prstGeom>
        </p:spPr>
      </p:pic>
    </p:spTree>
    <p:extLst>
      <p:ext uri="{BB962C8B-B14F-4D97-AF65-F5344CB8AC3E}">
        <p14:creationId xmlns:p14="http://schemas.microsoft.com/office/powerpoint/2010/main" val="31522517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1EE4A7-E6DE-EA46-B9AD-DA5C3A609214}"/>
              </a:ext>
            </a:extLst>
          </p:cNvPr>
          <p:cNvSpPr>
            <a:spLocks noGrp="1"/>
          </p:cNvSpPr>
          <p:nvPr>
            <p:ph type="body" sz="quarter" idx="13"/>
          </p:nvPr>
        </p:nvSpPr>
        <p:spPr/>
        <p:txBody>
          <a:bodyPr>
            <a:normAutofit lnSpcReduction="10000"/>
          </a:bodyPr>
          <a:lstStyle/>
          <a:p>
            <a:r>
              <a:rPr lang="en-US"/>
              <a:t>1.1</a:t>
            </a:r>
          </a:p>
        </p:txBody>
      </p:sp>
      <p:sp>
        <p:nvSpPr>
          <p:cNvPr id="6" name="Text Placeholder 5">
            <a:extLst>
              <a:ext uri="{FF2B5EF4-FFF2-40B4-BE49-F238E27FC236}">
                <a16:creationId xmlns:a16="http://schemas.microsoft.com/office/drawing/2014/main" id="{A5F9315E-26CE-3A45-8404-3D99E9EE4485}"/>
              </a:ext>
            </a:extLst>
          </p:cNvPr>
          <p:cNvSpPr>
            <a:spLocks noGrp="1"/>
          </p:cNvSpPr>
          <p:nvPr>
            <p:ph type="body" sz="quarter" idx="14"/>
          </p:nvPr>
        </p:nvSpPr>
        <p:spPr>
          <a:xfrm>
            <a:off x="1614488" y="1039280"/>
            <a:ext cx="6171133" cy="1892300"/>
          </a:xfrm>
        </p:spPr>
        <p:txBody>
          <a:bodyPr/>
          <a:lstStyle/>
          <a:p>
            <a:pPr marL="0" indent="0" algn="just">
              <a:buNone/>
            </a:pPr>
            <a:r>
              <a:rPr lang="en-US"/>
              <a:t>Break all components (parts </a:t>
            </a:r>
            <a:r>
              <a:rPr lang="en-US" b="1" i="1"/>
              <a:t>E, F, G</a:t>
            </a:r>
            <a:r>
              <a:rPr lang="en-US"/>
              <a:t>) out of the balsa wood sheets, using a craft knife if necessary. Lightly sand both sides of all components.</a:t>
            </a:r>
          </a:p>
          <a:p>
            <a:pPr marL="0" indent="0" algn="just">
              <a:buNone/>
            </a:pPr>
            <a:r>
              <a:rPr lang="en-US"/>
              <a:t>Save the waste balsa as you may wish to use it as a tool in later steps (such as using it to apply/scrape off glue).</a:t>
            </a:r>
          </a:p>
          <a:p>
            <a:pPr marL="0" indent="0">
              <a:buNone/>
            </a:pPr>
            <a:endParaRPr lang="en-US"/>
          </a:p>
        </p:txBody>
      </p:sp>
      <p:pic>
        <p:nvPicPr>
          <p:cNvPr id="23" name="Picture Placeholder 22">
            <a:extLst>
              <a:ext uri="{FF2B5EF4-FFF2-40B4-BE49-F238E27FC236}">
                <a16:creationId xmlns:a16="http://schemas.microsoft.com/office/drawing/2014/main" id="{C285F1FB-557E-9943-9F56-CC91E1E86D46}"/>
              </a:ext>
            </a:extLst>
          </p:cNvPr>
          <p:cNvPicPr>
            <a:picLocks noGrp="1" noChangeAspect="1"/>
          </p:cNvPicPr>
          <p:nvPr>
            <p:ph type="pic" sz="quarter" idx="15"/>
          </p:nvPr>
        </p:nvPicPr>
        <p:blipFill rotWithShape="1">
          <a:blip r:embed="rId2"/>
          <a:srcRect l="270" r="-2863"/>
          <a:stretch/>
        </p:blipFill>
        <p:spPr>
          <a:xfrm>
            <a:off x="8189005" y="1046162"/>
            <a:ext cx="3237564" cy="1611181"/>
          </a:xfrm>
        </p:spPr>
      </p:pic>
      <p:sp>
        <p:nvSpPr>
          <p:cNvPr id="14" name="TextBox 13">
            <a:extLst>
              <a:ext uri="{FF2B5EF4-FFF2-40B4-BE49-F238E27FC236}">
                <a16:creationId xmlns:a16="http://schemas.microsoft.com/office/drawing/2014/main" id="{21D7335B-5A2D-AE46-843F-D7F74C68C605}"/>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1:</a:t>
            </a:r>
          </a:p>
        </p:txBody>
      </p:sp>
      <p:sp>
        <p:nvSpPr>
          <p:cNvPr id="24" name="Text Placeholder 10">
            <a:extLst>
              <a:ext uri="{FF2B5EF4-FFF2-40B4-BE49-F238E27FC236}">
                <a16:creationId xmlns:a16="http://schemas.microsoft.com/office/drawing/2014/main" id="{22FE65B5-B7C3-3B42-9FA0-E226069A38EB}"/>
              </a:ext>
            </a:extLst>
          </p:cNvPr>
          <p:cNvSpPr txBox="1">
            <a:spLocks/>
          </p:cNvSpPr>
          <p:nvPr/>
        </p:nvSpPr>
        <p:spPr>
          <a:xfrm>
            <a:off x="2021305" y="-1"/>
            <a:ext cx="6481011" cy="84117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Prepare rocket fins (cont’d)</a:t>
            </a:r>
          </a:p>
        </p:txBody>
      </p:sp>
      <p:sp>
        <p:nvSpPr>
          <p:cNvPr id="22" name="Text Placeholder 7">
            <a:extLst>
              <a:ext uri="{FF2B5EF4-FFF2-40B4-BE49-F238E27FC236}">
                <a16:creationId xmlns:a16="http://schemas.microsoft.com/office/drawing/2014/main" id="{2335D3E4-EE7D-FD41-BB86-7B27CA63284B}"/>
              </a:ext>
            </a:extLst>
          </p:cNvPr>
          <p:cNvSpPr txBox="1">
            <a:spLocks/>
          </p:cNvSpPr>
          <p:nvPr/>
        </p:nvSpPr>
        <p:spPr>
          <a:xfrm>
            <a:off x="572588" y="3174811"/>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1.2</a:t>
            </a:r>
          </a:p>
        </p:txBody>
      </p:sp>
      <p:sp>
        <p:nvSpPr>
          <p:cNvPr id="25" name="Text Placeholder 8">
            <a:extLst>
              <a:ext uri="{FF2B5EF4-FFF2-40B4-BE49-F238E27FC236}">
                <a16:creationId xmlns:a16="http://schemas.microsoft.com/office/drawing/2014/main" id="{065EB092-F1A7-E743-8B15-F28628C89966}"/>
              </a:ext>
            </a:extLst>
          </p:cNvPr>
          <p:cNvSpPr txBox="1">
            <a:spLocks/>
          </p:cNvSpPr>
          <p:nvPr/>
        </p:nvSpPr>
        <p:spPr>
          <a:xfrm>
            <a:off x="1620585" y="3149281"/>
            <a:ext cx="6171133" cy="323618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t>Step 1 goes fastest if you treat it like an assembly line, completing each sub-step for all fins at one time.</a:t>
            </a:r>
          </a:p>
          <a:p>
            <a:pPr marL="0" indent="0" algn="just">
              <a:buNone/>
            </a:pPr>
            <a:endParaRPr lang="en-US"/>
          </a:p>
          <a:p>
            <a:pPr marL="0" indent="0" algn="just">
              <a:buNone/>
            </a:pPr>
            <a:r>
              <a:rPr lang="en-US"/>
              <a:t>Glue together parts E and F so that your outer fin looks like the one in picture 3. Repeat until you have 8 total fin covers. You may find clamps useful to position the fins as they dry. </a:t>
            </a:r>
          </a:p>
          <a:p>
            <a:pPr marL="0" indent="0" algn="just">
              <a:buNone/>
            </a:pPr>
            <a:r>
              <a:rPr lang="en-US"/>
              <a:t>Allow about 5 minutes for the glue to begin drying on a fin before you manipulate it for the next step.</a:t>
            </a:r>
          </a:p>
        </p:txBody>
      </p:sp>
      <p:grpSp>
        <p:nvGrpSpPr>
          <p:cNvPr id="4" name="Group 3">
            <a:extLst>
              <a:ext uri="{FF2B5EF4-FFF2-40B4-BE49-F238E27FC236}">
                <a16:creationId xmlns:a16="http://schemas.microsoft.com/office/drawing/2014/main" id="{540F298A-7DB6-AD4A-8214-FAB2BE8F156E}"/>
              </a:ext>
            </a:extLst>
          </p:cNvPr>
          <p:cNvGrpSpPr/>
          <p:nvPr/>
        </p:nvGrpSpPr>
        <p:grpSpPr>
          <a:xfrm>
            <a:off x="8010854" y="2720216"/>
            <a:ext cx="2974825" cy="1928075"/>
            <a:chOff x="3274712" y="3859043"/>
            <a:chExt cx="3190482" cy="2067849"/>
          </a:xfrm>
        </p:grpSpPr>
        <p:pic>
          <p:nvPicPr>
            <p:cNvPr id="28" name="Picture Placeholder 12" descr="Diagram, engineering drawing&#10;&#10;Description automatically generated">
              <a:extLst>
                <a:ext uri="{FF2B5EF4-FFF2-40B4-BE49-F238E27FC236}">
                  <a16:creationId xmlns:a16="http://schemas.microsoft.com/office/drawing/2014/main" id="{3C503898-413C-6342-B37A-57034286F0AF}"/>
                </a:ext>
              </a:extLst>
            </p:cNvPr>
            <p:cNvPicPr>
              <a:picLocks noChangeAspect="1"/>
            </p:cNvPicPr>
            <p:nvPr/>
          </p:nvPicPr>
          <p:blipFill rotWithShape="1">
            <a:blip r:embed="rId3"/>
            <a:srcRect l="51165" t="5236" r="22686" b="57040"/>
            <a:stretch/>
          </p:blipFill>
          <p:spPr>
            <a:xfrm>
              <a:off x="3552383" y="4143838"/>
              <a:ext cx="2912811" cy="1783054"/>
            </a:xfrm>
            <a:prstGeom prst="rect">
              <a:avLst/>
            </a:prstGeom>
            <a:ln>
              <a:noFill/>
            </a:ln>
          </p:spPr>
        </p:pic>
        <p:sp>
          <p:nvSpPr>
            <p:cNvPr id="2" name="Oval 1">
              <a:extLst>
                <a:ext uri="{FF2B5EF4-FFF2-40B4-BE49-F238E27FC236}">
                  <a16:creationId xmlns:a16="http://schemas.microsoft.com/office/drawing/2014/main" id="{89E358A9-7918-B448-A741-DD795A2872C9}"/>
                </a:ext>
              </a:extLst>
            </p:cNvPr>
            <p:cNvSpPr/>
            <p:nvPr/>
          </p:nvSpPr>
          <p:spPr>
            <a:xfrm>
              <a:off x="3274712" y="3859043"/>
              <a:ext cx="1030310" cy="450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Placeholder 12" descr="Diagram, engineering drawing&#10;&#10;Description automatically generated">
            <a:extLst>
              <a:ext uri="{FF2B5EF4-FFF2-40B4-BE49-F238E27FC236}">
                <a16:creationId xmlns:a16="http://schemas.microsoft.com/office/drawing/2014/main" id="{4A7ABBC0-AF9A-504B-8FEA-1B0DD64CC521}"/>
              </a:ext>
            </a:extLst>
          </p:cNvPr>
          <p:cNvPicPr>
            <a:picLocks noChangeAspect="1"/>
          </p:cNvPicPr>
          <p:nvPr/>
        </p:nvPicPr>
        <p:blipFill rotWithShape="1">
          <a:blip r:embed="rId3"/>
          <a:srcRect l="76987" t="5236" r="673" b="57040"/>
          <a:stretch/>
        </p:blipFill>
        <p:spPr>
          <a:xfrm>
            <a:off x="8189005" y="4565740"/>
            <a:ext cx="2282401" cy="1635326"/>
          </a:xfrm>
          <a:prstGeom prst="rect">
            <a:avLst/>
          </a:prstGeom>
          <a:ln>
            <a:noFill/>
          </a:ln>
        </p:spPr>
      </p:pic>
      <p:cxnSp>
        <p:nvCxnSpPr>
          <p:cNvPr id="33" name="Straight Connector 32">
            <a:extLst>
              <a:ext uri="{FF2B5EF4-FFF2-40B4-BE49-F238E27FC236}">
                <a16:creationId xmlns:a16="http://schemas.microsoft.com/office/drawing/2014/main" id="{96CC60A4-219C-4846-A9D5-AD45D5ABD98B}"/>
              </a:ext>
            </a:extLst>
          </p:cNvPr>
          <p:cNvCxnSpPr/>
          <p:nvPr/>
        </p:nvCxnSpPr>
        <p:spPr>
          <a:xfrm flipH="1">
            <a:off x="645357" y="2892656"/>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5AAEA24-7B6F-AB45-9798-32EAADFBD599}"/>
              </a:ext>
            </a:extLst>
          </p:cNvPr>
          <p:cNvSpPr txBox="1"/>
          <p:nvPr/>
        </p:nvSpPr>
        <p:spPr>
          <a:xfrm>
            <a:off x="6096000" y="6594393"/>
            <a:ext cx="5217461" cy="246221"/>
          </a:xfrm>
          <a:prstGeom prst="rect">
            <a:avLst/>
          </a:prstGeom>
          <a:noFill/>
        </p:spPr>
        <p:txBody>
          <a:bodyPr wrap="square" rtlCol="0">
            <a:spAutoFit/>
          </a:bodyPr>
          <a:lstStyle/>
          <a:p>
            <a:r>
              <a:rPr lang="en-US" sz="1000" i="1"/>
              <a:t>Estes Super Big Bertha Model Rocket Instructions</a:t>
            </a:r>
            <a:r>
              <a:rPr lang="en-US" sz="1000"/>
              <a:t>, Estes Industries, LLC, Penrose, CO, 2019, p. 3</a:t>
            </a:r>
          </a:p>
        </p:txBody>
      </p:sp>
    </p:spTree>
    <p:extLst>
      <p:ext uri="{BB962C8B-B14F-4D97-AF65-F5344CB8AC3E}">
        <p14:creationId xmlns:p14="http://schemas.microsoft.com/office/powerpoint/2010/main" val="2734878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D1EE4A7-E6DE-EA46-B9AD-DA5C3A609214}"/>
              </a:ext>
            </a:extLst>
          </p:cNvPr>
          <p:cNvSpPr>
            <a:spLocks noGrp="1"/>
          </p:cNvSpPr>
          <p:nvPr>
            <p:ph type="body" sz="quarter" idx="13"/>
          </p:nvPr>
        </p:nvSpPr>
        <p:spPr>
          <a:xfrm>
            <a:off x="572588" y="2359808"/>
            <a:ext cx="775995" cy="365125"/>
          </a:xfrm>
        </p:spPr>
        <p:txBody>
          <a:bodyPr>
            <a:normAutofit lnSpcReduction="10000"/>
          </a:bodyPr>
          <a:lstStyle/>
          <a:p>
            <a:r>
              <a:rPr lang="en-US"/>
              <a:t>1.3</a:t>
            </a:r>
          </a:p>
        </p:txBody>
      </p:sp>
      <p:sp>
        <p:nvSpPr>
          <p:cNvPr id="6" name="Text Placeholder 5">
            <a:extLst>
              <a:ext uri="{FF2B5EF4-FFF2-40B4-BE49-F238E27FC236}">
                <a16:creationId xmlns:a16="http://schemas.microsoft.com/office/drawing/2014/main" id="{A5F9315E-26CE-3A45-8404-3D99E9EE4485}"/>
              </a:ext>
            </a:extLst>
          </p:cNvPr>
          <p:cNvSpPr>
            <a:spLocks noGrp="1"/>
          </p:cNvSpPr>
          <p:nvPr>
            <p:ph type="body" sz="quarter" idx="14"/>
          </p:nvPr>
        </p:nvSpPr>
        <p:spPr>
          <a:xfrm>
            <a:off x="1614487" y="2352923"/>
            <a:ext cx="5217461" cy="4044585"/>
          </a:xfrm>
        </p:spPr>
        <p:txBody>
          <a:bodyPr>
            <a:normAutofit/>
          </a:bodyPr>
          <a:lstStyle/>
          <a:p>
            <a:pPr marL="0" indent="0" algn="just">
              <a:buNone/>
            </a:pPr>
            <a:r>
              <a:rPr lang="en-US"/>
              <a:t>Dry fit the inner fin ribbing (</a:t>
            </a:r>
            <a:r>
              <a:rPr lang="en-US" b="1" i="1"/>
              <a:t>G</a:t>
            </a:r>
            <a:r>
              <a:rPr lang="en-US"/>
              <a:t>) with a fin cover assembly from step 1.2.  Place them next to each other in exactly the orientation they will have once glued. </a:t>
            </a:r>
          </a:p>
          <a:p>
            <a:pPr marL="0" indent="0" algn="just">
              <a:buNone/>
            </a:pPr>
            <a:r>
              <a:rPr lang="en-US"/>
              <a:t>Apply a bead of super glue (also known as CA) across the surface of the inner fin ribbing. Quickly place the outer fin cover on the inner fin ribbing. </a:t>
            </a:r>
          </a:p>
          <a:p>
            <a:pPr marL="0" indent="0" algn="just">
              <a:buNone/>
            </a:pPr>
            <a:r>
              <a:rPr lang="en-US"/>
              <a:t>Turn the assembly upside down and repeat for the other side of the fin. </a:t>
            </a:r>
          </a:p>
          <a:p>
            <a:pPr marL="0" indent="0" algn="just">
              <a:buNone/>
            </a:pPr>
            <a:r>
              <a:rPr lang="en-US"/>
              <a:t>At the end of this process you will have four fins.</a:t>
            </a:r>
          </a:p>
          <a:p>
            <a:pPr marL="0" indent="0">
              <a:buNone/>
            </a:pPr>
            <a:endParaRPr lang="en-US"/>
          </a:p>
        </p:txBody>
      </p:sp>
      <p:sp>
        <p:nvSpPr>
          <p:cNvPr id="14" name="TextBox 13">
            <a:extLst>
              <a:ext uri="{FF2B5EF4-FFF2-40B4-BE49-F238E27FC236}">
                <a16:creationId xmlns:a16="http://schemas.microsoft.com/office/drawing/2014/main" id="{21D7335B-5A2D-AE46-843F-D7F74C68C605}"/>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1:</a:t>
            </a:r>
          </a:p>
        </p:txBody>
      </p:sp>
      <p:sp>
        <p:nvSpPr>
          <p:cNvPr id="24" name="Text Placeholder 10">
            <a:extLst>
              <a:ext uri="{FF2B5EF4-FFF2-40B4-BE49-F238E27FC236}">
                <a16:creationId xmlns:a16="http://schemas.microsoft.com/office/drawing/2014/main" id="{22FE65B5-B7C3-3B42-9FA0-E226069A38EB}"/>
              </a:ext>
            </a:extLst>
          </p:cNvPr>
          <p:cNvSpPr txBox="1">
            <a:spLocks/>
          </p:cNvSpPr>
          <p:nvPr/>
        </p:nvSpPr>
        <p:spPr>
          <a:xfrm>
            <a:off x="2021305" y="-1"/>
            <a:ext cx="6481011" cy="841179"/>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Prepare rocket fins (cont’d)</a:t>
            </a:r>
          </a:p>
        </p:txBody>
      </p:sp>
      <p:pic>
        <p:nvPicPr>
          <p:cNvPr id="28" name="Picture Placeholder 12" descr="Diagram, engineering drawing&#10;&#10;Description automatically generated">
            <a:extLst>
              <a:ext uri="{FF2B5EF4-FFF2-40B4-BE49-F238E27FC236}">
                <a16:creationId xmlns:a16="http://schemas.microsoft.com/office/drawing/2014/main" id="{3C503898-413C-6342-B37A-57034286F0AF}"/>
              </a:ext>
            </a:extLst>
          </p:cNvPr>
          <p:cNvPicPr>
            <a:picLocks noChangeAspect="1"/>
          </p:cNvPicPr>
          <p:nvPr/>
        </p:nvPicPr>
        <p:blipFill rotWithShape="1">
          <a:blip r:embed="rId2"/>
          <a:srcRect l="29485" t="44267" r="23656"/>
          <a:stretch/>
        </p:blipFill>
        <p:spPr>
          <a:xfrm>
            <a:off x="7054606" y="4248178"/>
            <a:ext cx="4258855" cy="2149331"/>
          </a:xfrm>
          <a:prstGeom prst="rect">
            <a:avLst/>
          </a:prstGeom>
          <a:ln>
            <a:noFill/>
          </a:ln>
        </p:spPr>
      </p:pic>
      <p:sp>
        <p:nvSpPr>
          <p:cNvPr id="29" name="TextBox 28">
            <a:extLst>
              <a:ext uri="{FF2B5EF4-FFF2-40B4-BE49-F238E27FC236}">
                <a16:creationId xmlns:a16="http://schemas.microsoft.com/office/drawing/2014/main" id="{EA7CB9EB-6234-6E40-AB2E-B106432ED440}"/>
              </a:ext>
            </a:extLst>
          </p:cNvPr>
          <p:cNvSpPr txBox="1"/>
          <p:nvPr/>
        </p:nvSpPr>
        <p:spPr>
          <a:xfrm>
            <a:off x="1614489" y="1097064"/>
            <a:ext cx="9600906" cy="1015663"/>
          </a:xfrm>
          <a:prstGeom prst="rect">
            <a:avLst/>
          </a:prstGeom>
          <a:noFill/>
          <a:ln w="38100">
            <a:solidFill>
              <a:schemeClr val="accent4"/>
            </a:solidFill>
          </a:ln>
        </p:spPr>
        <p:txBody>
          <a:bodyPr wrap="square">
            <a:spAutoFit/>
          </a:bodyPr>
          <a:lstStyle/>
          <a:p>
            <a:pPr marL="0" indent="0" algn="just">
              <a:buNone/>
            </a:pPr>
            <a:r>
              <a:rPr lang="en-US" sz="2000" i="1"/>
              <a:t>Super glue sets and dries in seconds. Make sure to apply the glue and position the fins quickly. Once the fins are in place, you will </a:t>
            </a:r>
            <a:r>
              <a:rPr lang="en-US" sz="2000" b="1" i="1"/>
              <a:t>not</a:t>
            </a:r>
            <a:r>
              <a:rPr lang="en-US" sz="2000" i="1"/>
              <a:t> be able to move/slide them, so be sure to prepare  and position your pieces before you start gluing. </a:t>
            </a:r>
          </a:p>
        </p:txBody>
      </p:sp>
      <p:sp>
        <p:nvSpPr>
          <p:cNvPr id="31" name="TextBox 30">
            <a:extLst>
              <a:ext uri="{FF2B5EF4-FFF2-40B4-BE49-F238E27FC236}">
                <a16:creationId xmlns:a16="http://schemas.microsoft.com/office/drawing/2014/main" id="{E1AE1B10-CB1F-134A-A702-3AE46AA5B9E7}"/>
              </a:ext>
            </a:extLst>
          </p:cNvPr>
          <p:cNvSpPr txBox="1"/>
          <p:nvPr/>
        </p:nvSpPr>
        <p:spPr>
          <a:xfrm>
            <a:off x="6096000" y="6594393"/>
            <a:ext cx="5217461" cy="246221"/>
          </a:xfrm>
          <a:prstGeom prst="rect">
            <a:avLst/>
          </a:prstGeom>
          <a:noFill/>
        </p:spPr>
        <p:txBody>
          <a:bodyPr wrap="square" rtlCol="0">
            <a:spAutoFit/>
          </a:bodyPr>
          <a:lstStyle/>
          <a:p>
            <a:r>
              <a:rPr lang="en-US" sz="1000" i="1" dirty="0"/>
              <a:t>Estes Super Big Bertha Model Rocket Instructions</a:t>
            </a:r>
            <a:r>
              <a:rPr lang="en-US" sz="1000" dirty="0"/>
              <a:t>, Estes Industries, LLC, Penrose, CO, 2019, p. 3</a:t>
            </a:r>
          </a:p>
        </p:txBody>
      </p:sp>
      <p:cxnSp>
        <p:nvCxnSpPr>
          <p:cNvPr id="33" name="Straight Connector 32">
            <a:extLst>
              <a:ext uri="{FF2B5EF4-FFF2-40B4-BE49-F238E27FC236}">
                <a16:creationId xmlns:a16="http://schemas.microsoft.com/office/drawing/2014/main" id="{96CC60A4-219C-4846-A9D5-AD45D5ABD98B}"/>
              </a:ext>
            </a:extLst>
          </p:cNvPr>
          <p:cNvCxnSpPr/>
          <p:nvPr/>
        </p:nvCxnSpPr>
        <p:spPr>
          <a:xfrm flipH="1">
            <a:off x="317837" y="7291795"/>
            <a:ext cx="10781212"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3" name="Graphic 12" descr="Warning with solid fill">
            <a:extLst>
              <a:ext uri="{FF2B5EF4-FFF2-40B4-BE49-F238E27FC236}">
                <a16:creationId xmlns:a16="http://schemas.microsoft.com/office/drawing/2014/main" id="{BFF4A349-A7DD-5E4B-9F1F-4134E2E7801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4183" y="1060211"/>
            <a:ext cx="775995" cy="775995"/>
          </a:xfrm>
          <a:prstGeom prst="rect">
            <a:avLst/>
          </a:prstGeom>
        </p:spPr>
      </p:pic>
      <p:sp>
        <p:nvSpPr>
          <p:cNvPr id="15" name="TextBox 14">
            <a:extLst>
              <a:ext uri="{FF2B5EF4-FFF2-40B4-BE49-F238E27FC236}">
                <a16:creationId xmlns:a16="http://schemas.microsoft.com/office/drawing/2014/main" id="{DC559F53-7F43-B34E-8282-88BE5585EB9D}"/>
              </a:ext>
            </a:extLst>
          </p:cNvPr>
          <p:cNvSpPr txBox="1"/>
          <p:nvPr/>
        </p:nvSpPr>
        <p:spPr>
          <a:xfrm>
            <a:off x="284597" y="1701092"/>
            <a:ext cx="1075166" cy="369332"/>
          </a:xfrm>
          <a:prstGeom prst="rect">
            <a:avLst/>
          </a:prstGeom>
          <a:noFill/>
        </p:spPr>
        <p:txBody>
          <a:bodyPr wrap="none" rtlCol="0">
            <a:spAutoFit/>
          </a:bodyPr>
          <a:lstStyle/>
          <a:p>
            <a:r>
              <a:rPr lang="en-US" b="1">
                <a:solidFill>
                  <a:srgbClr val="FFC000"/>
                </a:solidFill>
              </a:rPr>
              <a:t>CAUTION</a:t>
            </a:r>
          </a:p>
        </p:txBody>
      </p:sp>
      <p:pic>
        <p:nvPicPr>
          <p:cNvPr id="4" name="Picture 3" descr="A picture containing wood, plywood, design, hardwood&#10;&#10;Description automatically generated">
            <a:extLst>
              <a:ext uri="{FF2B5EF4-FFF2-40B4-BE49-F238E27FC236}">
                <a16:creationId xmlns:a16="http://schemas.microsoft.com/office/drawing/2014/main" id="{F4B735DB-2E04-AB67-7CE2-F12EA1362539}"/>
              </a:ext>
            </a:extLst>
          </p:cNvPr>
          <p:cNvPicPr>
            <a:picLocks noChangeAspect="1"/>
          </p:cNvPicPr>
          <p:nvPr/>
        </p:nvPicPr>
        <p:blipFill>
          <a:blip r:embed="rId5"/>
          <a:stretch>
            <a:fillRect/>
          </a:stretch>
        </p:blipFill>
        <p:spPr>
          <a:xfrm>
            <a:off x="7099955" y="2368613"/>
            <a:ext cx="2804721" cy="1691170"/>
          </a:xfrm>
          <a:prstGeom prst="rect">
            <a:avLst/>
          </a:prstGeom>
        </p:spPr>
      </p:pic>
    </p:spTree>
    <p:extLst>
      <p:ext uri="{BB962C8B-B14F-4D97-AF65-F5344CB8AC3E}">
        <p14:creationId xmlns:p14="http://schemas.microsoft.com/office/powerpoint/2010/main" val="2204218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4">
            <a:extLst>
              <a:ext uri="{FF2B5EF4-FFF2-40B4-BE49-F238E27FC236}">
                <a16:creationId xmlns:a16="http://schemas.microsoft.com/office/drawing/2014/main" id="{D457118B-8546-2640-91B9-304DA6B0A9EF}"/>
              </a:ext>
            </a:extLst>
          </p:cNvPr>
          <p:cNvSpPr txBox="1">
            <a:spLocks/>
          </p:cNvSpPr>
          <p:nvPr/>
        </p:nvSpPr>
        <p:spPr>
          <a:xfrm>
            <a:off x="572588" y="1012729"/>
            <a:ext cx="775995" cy="4965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1.4</a:t>
            </a:r>
          </a:p>
        </p:txBody>
      </p:sp>
      <p:sp>
        <p:nvSpPr>
          <p:cNvPr id="10" name="Text Placeholder 5">
            <a:extLst>
              <a:ext uri="{FF2B5EF4-FFF2-40B4-BE49-F238E27FC236}">
                <a16:creationId xmlns:a16="http://schemas.microsoft.com/office/drawing/2014/main" id="{F28143BA-7D00-DC44-BB31-7D65DD9A708A}"/>
              </a:ext>
            </a:extLst>
          </p:cNvPr>
          <p:cNvSpPr txBox="1">
            <a:spLocks/>
          </p:cNvSpPr>
          <p:nvPr/>
        </p:nvSpPr>
        <p:spPr>
          <a:xfrm>
            <a:off x="1600841" y="1012729"/>
            <a:ext cx="5170073" cy="1981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r>
              <a:rPr lang="en-US">
                <a:ea typeface="Calibri"/>
                <a:cs typeface="Calibri"/>
              </a:rPr>
              <a:t>Once the fins are dry, use sandpaper to round the fins along the what will be the leading edges when the rocket is launched. </a:t>
            </a:r>
          </a:p>
          <a:p>
            <a:pPr marL="0" indent="0" algn="just">
              <a:buNone/>
            </a:pPr>
            <a:r>
              <a:rPr lang="en-US">
                <a:ea typeface="Calibri"/>
                <a:cs typeface="Calibri"/>
              </a:rPr>
              <a:t>The profile should be semicircular.</a:t>
            </a:r>
          </a:p>
        </p:txBody>
      </p:sp>
      <p:sp>
        <p:nvSpPr>
          <p:cNvPr id="16" name="TextBox 15">
            <a:extLst>
              <a:ext uri="{FF2B5EF4-FFF2-40B4-BE49-F238E27FC236}">
                <a16:creationId xmlns:a16="http://schemas.microsoft.com/office/drawing/2014/main" id="{462A1D25-2733-724D-8D74-9053562C61BB}"/>
              </a:ext>
            </a:extLst>
          </p:cNvPr>
          <p:cNvSpPr txBox="1"/>
          <p:nvPr/>
        </p:nvSpPr>
        <p:spPr>
          <a:xfrm>
            <a:off x="739130" y="91701"/>
            <a:ext cx="1339213" cy="584775"/>
          </a:xfrm>
          <a:prstGeom prst="rect">
            <a:avLst/>
          </a:prstGeom>
          <a:noFill/>
        </p:spPr>
        <p:txBody>
          <a:bodyPr wrap="none" rtlCol="0">
            <a:spAutoFit/>
          </a:bodyPr>
          <a:lstStyle/>
          <a:p>
            <a:r>
              <a:rPr lang="en-US" sz="3200">
                <a:solidFill>
                  <a:schemeClr val="bg1"/>
                </a:solidFill>
              </a:rPr>
              <a:t>Step 1:</a:t>
            </a:r>
          </a:p>
        </p:txBody>
      </p:sp>
      <p:sp>
        <p:nvSpPr>
          <p:cNvPr id="17" name="Text Placeholder 10">
            <a:extLst>
              <a:ext uri="{FF2B5EF4-FFF2-40B4-BE49-F238E27FC236}">
                <a16:creationId xmlns:a16="http://schemas.microsoft.com/office/drawing/2014/main" id="{FECB54D3-3EBB-AB40-83E6-59CB33E02B5C}"/>
              </a:ext>
            </a:extLst>
          </p:cNvPr>
          <p:cNvSpPr txBox="1">
            <a:spLocks/>
          </p:cNvSpPr>
          <p:nvPr/>
        </p:nvSpPr>
        <p:spPr>
          <a:xfrm>
            <a:off x="2021305" y="0"/>
            <a:ext cx="6481011" cy="86360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sz="3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Prepare rocket fins (cont’d)</a:t>
            </a:r>
          </a:p>
        </p:txBody>
      </p:sp>
      <p:sp>
        <p:nvSpPr>
          <p:cNvPr id="8" name="Text Placeholder 5">
            <a:extLst>
              <a:ext uri="{FF2B5EF4-FFF2-40B4-BE49-F238E27FC236}">
                <a16:creationId xmlns:a16="http://schemas.microsoft.com/office/drawing/2014/main" id="{5F71CF79-3688-F24F-988A-C0CB4C3EAEA3}"/>
              </a:ext>
            </a:extLst>
          </p:cNvPr>
          <p:cNvSpPr txBox="1">
            <a:spLocks/>
          </p:cNvSpPr>
          <p:nvPr/>
        </p:nvSpPr>
        <p:spPr>
          <a:xfrm>
            <a:off x="1614489" y="3613485"/>
            <a:ext cx="4607018" cy="1876674"/>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None/>
            </a:pPr>
            <a:endParaRPr lang="en-US">
              <a:ea typeface="Calibri"/>
              <a:cs typeface="Calibri"/>
            </a:endParaRPr>
          </a:p>
        </p:txBody>
      </p:sp>
      <p:pic>
        <p:nvPicPr>
          <p:cNvPr id="3" name="Picture 2">
            <a:extLst>
              <a:ext uri="{FF2B5EF4-FFF2-40B4-BE49-F238E27FC236}">
                <a16:creationId xmlns:a16="http://schemas.microsoft.com/office/drawing/2014/main" id="{5BA8D23F-542D-0E4C-86F1-C490287F1AE4}"/>
              </a:ext>
            </a:extLst>
          </p:cNvPr>
          <p:cNvPicPr>
            <a:picLocks noChangeAspect="1"/>
          </p:cNvPicPr>
          <p:nvPr/>
        </p:nvPicPr>
        <p:blipFill rotWithShape="1">
          <a:blip r:embed="rId3"/>
          <a:srcRect r="4640"/>
          <a:stretch/>
        </p:blipFill>
        <p:spPr>
          <a:xfrm>
            <a:off x="6949593" y="1089754"/>
            <a:ext cx="2155876" cy="2224899"/>
          </a:xfrm>
          <a:prstGeom prst="rect">
            <a:avLst/>
          </a:prstGeom>
        </p:spPr>
      </p:pic>
      <p:pic>
        <p:nvPicPr>
          <p:cNvPr id="5" name="Picture 4" descr="A close-up of a piece of wood&#10;&#10;Description automatically generated with medium confidence">
            <a:extLst>
              <a:ext uri="{FF2B5EF4-FFF2-40B4-BE49-F238E27FC236}">
                <a16:creationId xmlns:a16="http://schemas.microsoft.com/office/drawing/2014/main" id="{4FC1C826-F0BE-5782-ED95-728691FA5CC4}"/>
              </a:ext>
            </a:extLst>
          </p:cNvPr>
          <p:cNvPicPr>
            <a:picLocks noChangeAspect="1"/>
          </p:cNvPicPr>
          <p:nvPr/>
        </p:nvPicPr>
        <p:blipFill>
          <a:blip r:embed="rId4"/>
          <a:stretch>
            <a:fillRect/>
          </a:stretch>
        </p:blipFill>
        <p:spPr>
          <a:xfrm>
            <a:off x="9430983" y="1320555"/>
            <a:ext cx="1765669" cy="2523731"/>
          </a:xfrm>
          <a:prstGeom prst="rect">
            <a:avLst/>
          </a:prstGeom>
        </p:spPr>
      </p:pic>
    </p:spTree>
    <p:extLst>
      <p:ext uri="{BB962C8B-B14F-4D97-AF65-F5344CB8AC3E}">
        <p14:creationId xmlns:p14="http://schemas.microsoft.com/office/powerpoint/2010/main" val="35615189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DateandTime xmlns="9ba4747e-4a7c-490e-b806-a32db629b1ce" xsi:nil="true"/>
    <SharedWithUsers xmlns="7c6dcb3a-39a8-4cc4-b311-777ad7716797">
      <UserInfo>
        <DisplayName>Sabby, Jeffrey</DisplayName>
        <AccountId>12</AccountId>
        <AccountType/>
      </UserInfo>
      <UserInfo>
        <DisplayName>Denn, Michael</DisplayName>
        <AccountId>13</AccountId>
        <AccountType/>
      </UserInfo>
    </SharedWithUsers>
    <TaxCatchAll xmlns="7c6dcb3a-39a8-4cc4-b311-777ad7716797" xsi:nil="true"/>
    <lcf76f155ced4ddcb4097134ff3c332f xmlns="9ba4747e-4a7c-490e-b806-a32db629b1ce">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A39496AA1DD41F4994C306502AD8A4BD" ma:contentTypeVersion="17" ma:contentTypeDescription="Create a new document." ma:contentTypeScope="" ma:versionID="e53abbe2bf55b3cf23bdb0f8d44c6e01">
  <xsd:schema xmlns:xsd="http://www.w3.org/2001/XMLSchema" xmlns:xs="http://www.w3.org/2001/XMLSchema" xmlns:p="http://schemas.microsoft.com/office/2006/metadata/properties" xmlns:ns2="9ba4747e-4a7c-490e-b806-a32db629b1ce" xmlns:ns3="7c6dcb3a-39a8-4cc4-b311-777ad7716797" targetNamespace="http://schemas.microsoft.com/office/2006/metadata/properties" ma:root="true" ma:fieldsID="990d9d95f3dad1134ae41b32e902706c" ns2:_="" ns3:_="">
    <xsd:import namespace="9ba4747e-4a7c-490e-b806-a32db629b1ce"/>
    <xsd:import namespace="7c6dcb3a-39a8-4cc4-b311-777ad771679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SharedWithUsers" minOccurs="0"/>
                <xsd:element ref="ns3:SharedWithDetails" minOccurs="0"/>
                <xsd:element ref="ns2:DateandTim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a4747e-4a7c-490e-b806-a32db629b1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DateandTime" ma:index="21" nillable="true" ma:displayName="Date and Time" ma:format="DateOnly" ma:internalName="DateandTime">
      <xsd:simpleType>
        <xsd:restriction base="dms:DateTim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f8b6d8e8-37fb-4532-ae42-2c4983a41a6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c6dcb3a-39a8-4cc4-b311-777ad7716797"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8f5c08e-3d9e-424a-80bd-d02e85300853}" ma:internalName="TaxCatchAll" ma:showField="CatchAllData" ma:web="7c6dcb3a-39a8-4cc4-b311-777ad77167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C2AFF0B-EB9B-4F53-AAAE-2638AC109F9F}">
  <ds:schemaRefs>
    <ds:schemaRef ds:uri="http://schemas.microsoft.com/sharepoint/v3/contenttype/forms"/>
  </ds:schemaRefs>
</ds:datastoreItem>
</file>

<file path=customXml/itemProps2.xml><?xml version="1.0" encoding="utf-8"?>
<ds:datastoreItem xmlns:ds="http://schemas.openxmlformats.org/officeDocument/2006/customXml" ds:itemID="{9205703A-97C4-4B00-AEFD-22A119C7A876}">
  <ds:schemaRefs>
    <ds:schemaRef ds:uri="http://schemas.openxmlformats.org/package/2006/metadata/core-properties"/>
    <ds:schemaRef ds:uri="http://schemas.microsoft.com/office/2006/documentManagement/types"/>
    <ds:schemaRef ds:uri="http://purl.org/dc/elements/1.1/"/>
    <ds:schemaRef ds:uri="9ba4747e-4a7c-490e-b806-a32db629b1ce"/>
    <ds:schemaRef ds:uri="http://purl.org/dc/terms/"/>
    <ds:schemaRef ds:uri="http://schemas.microsoft.com/office/infopath/2007/PartnerControls"/>
    <ds:schemaRef ds:uri="http://schemas.microsoft.com/office/2006/metadata/properties"/>
    <ds:schemaRef ds:uri="7c6dcb3a-39a8-4cc4-b311-777ad7716797"/>
    <ds:schemaRef ds:uri="http://www.w3.org/XML/1998/namespace"/>
    <ds:schemaRef ds:uri="http://purl.org/dc/dcmitype/"/>
  </ds:schemaRefs>
</ds:datastoreItem>
</file>

<file path=customXml/itemProps3.xml><?xml version="1.0" encoding="utf-8"?>
<ds:datastoreItem xmlns:ds="http://schemas.openxmlformats.org/officeDocument/2006/customXml" ds:itemID="{A9BC9380-5C7D-49C5-80F4-81DB1EA8079E}">
  <ds:schemaRefs>
    <ds:schemaRef ds:uri="7c6dcb3a-39a8-4cc4-b311-777ad7716797"/>
    <ds:schemaRef ds:uri="9ba4747e-4a7c-490e-b806-a32db629b1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15525</TotalTime>
  <Words>6236</Words>
  <Application>Microsoft Macintosh PowerPoint</Application>
  <PresentationFormat>Widescreen</PresentationFormat>
  <Paragraphs>605</Paragraphs>
  <Slides>65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65</vt:i4>
      </vt:variant>
    </vt:vector>
  </HeadingPairs>
  <TitlesOfParts>
    <vt:vector size="71" baseType="lpstr">
      <vt:lpstr>American Typewriter</vt:lpstr>
      <vt:lpstr>Arial</vt:lpstr>
      <vt:lpstr>Calibri</vt:lpstr>
      <vt:lpstr>Calibri Light</vt:lpstr>
      <vt:lpstr>Cambria Math</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Leanne Montgomery</dc:creator>
  <cp:lastModifiedBy>Leanne Montgomery</cp:lastModifiedBy>
  <cp:revision>48</cp:revision>
  <cp:lastPrinted>2023-05-09T18:47:51Z</cp:lastPrinted>
  <dcterms:created xsi:type="dcterms:W3CDTF">2022-03-28T18:46:38Z</dcterms:created>
  <dcterms:modified xsi:type="dcterms:W3CDTF">2023-05-22T15:43:45Z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0x010100A39496AA1DD41F4994C306502AD8A4BD</vt:lpwstr>
  </property>
  <property fmtid="{D5CDD505-2E9C-101B-9397-08002B2CF9AE}" pid="3" name="MediaServiceImageTags">
    <vt:lpwstr/>
  </property>
</Properties>
</file>